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8" r:id="rId2"/>
    <p:sldId id="346" r:id="rId3"/>
    <p:sldId id="259" r:id="rId4"/>
    <p:sldId id="347" r:id="rId5"/>
    <p:sldId id="343" r:id="rId6"/>
    <p:sldId id="344" r:id="rId7"/>
    <p:sldId id="345" r:id="rId8"/>
    <p:sldId id="262" r:id="rId9"/>
    <p:sldId id="264" r:id="rId10"/>
    <p:sldId id="265" r:id="rId11"/>
    <p:sldId id="281" r:id="rId12"/>
    <p:sldId id="334" r:id="rId13"/>
    <p:sldId id="335" r:id="rId14"/>
    <p:sldId id="333" r:id="rId15"/>
    <p:sldId id="326" r:id="rId16"/>
    <p:sldId id="282" r:id="rId17"/>
    <p:sldId id="283" r:id="rId18"/>
    <p:sldId id="284" r:id="rId19"/>
    <p:sldId id="321" r:id="rId20"/>
    <p:sldId id="327" r:id="rId21"/>
    <p:sldId id="286" r:id="rId22"/>
    <p:sldId id="287" r:id="rId23"/>
    <p:sldId id="288" r:id="rId24"/>
    <p:sldId id="289" r:id="rId25"/>
    <p:sldId id="329" r:id="rId26"/>
    <p:sldId id="330" r:id="rId27"/>
    <p:sldId id="290" r:id="rId28"/>
    <p:sldId id="339" r:id="rId29"/>
    <p:sldId id="291" r:id="rId30"/>
    <p:sldId id="292" r:id="rId31"/>
    <p:sldId id="293" r:id="rId32"/>
    <p:sldId id="294" r:id="rId33"/>
    <p:sldId id="295" r:id="rId34"/>
    <p:sldId id="296" r:id="rId35"/>
    <p:sldId id="336" r:id="rId36"/>
    <p:sldId id="340" r:id="rId37"/>
    <p:sldId id="341" r:id="rId38"/>
    <p:sldId id="342" r:id="rId39"/>
    <p:sldId id="337" r:id="rId40"/>
    <p:sldId id="338" r:id="rId41"/>
    <p:sldId id="331" r:id="rId42"/>
    <p:sldId id="332" r:id="rId43"/>
    <p:sldId id="318" r:id="rId44"/>
    <p:sldId id="297" r:id="rId45"/>
    <p:sldId id="298" r:id="rId46"/>
    <p:sldId id="299" r:id="rId47"/>
    <p:sldId id="300" r:id="rId48"/>
    <p:sldId id="302" r:id="rId49"/>
    <p:sldId id="303" r:id="rId50"/>
    <p:sldId id="304" r:id="rId51"/>
    <p:sldId id="305" r:id="rId52"/>
    <p:sldId id="348" r:id="rId53"/>
    <p:sldId id="307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4A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4" autoAdjust="0"/>
    <p:restoredTop sz="94774" autoAdjust="0"/>
  </p:normalViewPr>
  <p:slideViewPr>
    <p:cSldViewPr snapToGrid="0" snapToObjects="1">
      <p:cViewPr>
        <p:scale>
          <a:sx n="88" d="100"/>
          <a:sy n="88" d="100"/>
        </p:scale>
        <p:origin x="86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4712" y="5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74E08-1EE2-4C40-BF61-632EB0C42CA6}" type="datetimeFigureOut">
              <a:rPr kumimoji="1" lang="zh-TW" altLang="en-US" smtClean="0"/>
              <a:t>2018/6/23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0E39-FECD-F749-B535-6F544A589B3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29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8078" y="845886"/>
            <a:ext cx="8385747" cy="1766341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TW" altLang="en-US" sz="8000" dirty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有時間表的</a:t>
            </a:r>
            <a:r>
              <a:rPr lang="zh-TW" altLang="en-US" sz="8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神</a:t>
            </a:r>
            <a:r>
              <a:rPr lang="en-US" altLang="zh-TW" sz="8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/>
            </a:r>
            <a:br>
              <a:rPr lang="en-US" altLang="zh-TW" sz="8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</a:br>
            <a:endParaRPr lang="zh-TW" altLang="en-US" sz="8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07563" y="3750590"/>
            <a:ext cx="8385747" cy="23943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8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完成祂旨意的神</a:t>
            </a:r>
            <a:endParaRPr lang="zh-TW" altLang="en-US" sz="8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5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075" y="533684"/>
            <a:ext cx="891914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主耶穌被殺與</a:t>
            </a: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復活的日子</a:t>
            </a:r>
            <a:endParaRPr lang="zh-TW" altLang="en-US" sz="6000" dirty="0">
              <a:solidFill>
                <a:srgbClr val="FFC000"/>
              </a:solidFill>
              <a:latin typeface="+mn-lt"/>
              <a:ea typeface="全真中黑體" charset="-120"/>
              <a:cs typeface="全真中黑體" charset="-12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410" y="1676684"/>
            <a:ext cx="10268262" cy="47091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主耶穌也是在逾越節前六天住宿在伯大尼，次日是安息日。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在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10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日上耶路撒冷被長老、祭司、法利賽人、文士、撒督該人查驗，最後被彼拉多查驗。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查驗了四天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，都查不出有罪。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在逾越節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那天，十四日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耶穌被釘了十字架，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死了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第三天復活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主復活的這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一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天就是神事先就訂出的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初熟節：利未記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23:11-12  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祭司要在安息日的次日把這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初熟的莊稼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捆搖一搖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。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」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林前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15:20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告訴我們耶穌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是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初熟的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果子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zh-TW" altLang="en-US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1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zh-TW" altLang="en-US" sz="6000">
                <a:solidFill>
                  <a:srgbClr val="FFC000"/>
                </a:solidFill>
                <a:latin typeface="+mn-lt"/>
                <a:ea typeface="全真中黑體"/>
                <a:cs typeface="全真中黑體"/>
              </a:rPr>
              <a:t>第一和第二聖殿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690688"/>
            <a:ext cx="10734206" cy="47863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第一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聖殿由所羅門花了七年建造，於主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前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957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完成。</a:t>
            </a:r>
            <a:endParaRPr lang="en-US" altLang="zh-TW" sz="3200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因為以色列人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拜偶像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，神容忍多年，最後第一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聖殿於主前</a:t>
            </a:r>
            <a:r>
              <a:rPr lang="en-US" altLang="zh-TW" sz="3200" dirty="0" smtClean="0">
                <a:solidFill>
                  <a:srgbClr val="FF0000"/>
                </a:solidFill>
                <a:ea typeface="全真中黑體" charset="-120"/>
              </a:rPr>
              <a:t>586</a:t>
            </a:r>
            <a:r>
              <a:rPr lang="zh-TW" altLang="en-US" sz="3200" dirty="0" smtClean="0">
                <a:solidFill>
                  <a:srgbClr val="FF0000"/>
                </a:solidFill>
                <a:ea typeface="全真中黑體" charset="-120"/>
              </a:rPr>
              <a:t>年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被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毀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，一共存在了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371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年。</a:t>
            </a:r>
            <a:endParaRPr lang="en-US" altLang="zh-TW" sz="3200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神又給他們機會建造第二聖殿，花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了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23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年建造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，於主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前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516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年完成。在這中間，有七十年沒有聖殿。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但以色列人落到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宗教儀式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裡，於主後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70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年，第二聖殿又在</a:t>
            </a:r>
            <a:r>
              <a:rPr lang="zh-TW" altLang="en-US" sz="3200" dirty="0" smtClean="0">
                <a:solidFill>
                  <a:srgbClr val="FF0000"/>
                </a:solidFill>
                <a:ea typeface="全真中黑體" charset="-120"/>
              </a:rPr>
              <a:t>同一月同一天被</a:t>
            </a:r>
            <a:r>
              <a:rPr lang="zh-TW" altLang="en-US" sz="3200" dirty="0">
                <a:solidFill>
                  <a:srgbClr val="FF0000"/>
                </a:solidFill>
                <a:ea typeface="全真中黑體" charset="-120"/>
              </a:rPr>
              <a:t>毀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。第二聖殿一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共存在了</a:t>
            </a:r>
            <a:r>
              <a:rPr lang="en-US" altLang="zh-TW" sz="3200" dirty="0" smtClean="0">
                <a:solidFill>
                  <a:srgbClr val="FF0000"/>
                </a:solidFill>
                <a:ea typeface="全真中黑體" charset="-120"/>
              </a:rPr>
              <a:t>586</a:t>
            </a:r>
            <a:r>
              <a:rPr lang="zh-TW" altLang="en-US" sz="3200" dirty="0" smtClean="0">
                <a:solidFill>
                  <a:srgbClr val="FF0000"/>
                </a:solidFill>
                <a:ea typeface="全真中黑體" charset="-120"/>
              </a:rPr>
              <a:t>年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0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Statue of Danie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9573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66427" y="1011297"/>
            <a:ext cx="5277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latin typeface="全真中黑體" charset="-120"/>
                <a:ea typeface="全真中黑體" charset="-120"/>
                <a:cs typeface="全真中黑體" charset="-120"/>
              </a:rPr>
              <a:t>金頭預表巴比倫</a:t>
            </a:r>
            <a:r>
              <a:rPr lang="zh-TW" altLang="en-US" sz="2800" dirty="0" smtClean="0">
                <a:latin typeface="全真中黑體" charset="-120"/>
                <a:ea typeface="全真中黑體" charset="-120"/>
                <a:cs typeface="全真中黑體" charset="-120"/>
              </a:rPr>
              <a:t>帝國</a:t>
            </a:r>
            <a:r>
              <a:rPr lang="en-US" altLang="zh-TW" sz="2800" dirty="0">
                <a:latin typeface="全真中黑體" charset="-120"/>
                <a:ea typeface="全真中黑體" charset="-120"/>
                <a:cs typeface="全真中黑體" charset="-120"/>
              </a:rPr>
              <a:t> </a:t>
            </a:r>
            <a:r>
              <a:rPr lang="en-US" altLang="zh-TW" sz="2800" dirty="0" smtClean="0">
                <a:ea typeface="全真中黑體" charset="-120"/>
                <a:cs typeface="全真中黑體" charset="-120"/>
              </a:rPr>
              <a:t>605-539BC</a:t>
            </a:r>
            <a:endParaRPr lang="zh-TW" altLang="en-US" sz="2800" dirty="0">
              <a:ea typeface="全真中黑體" charset="-120"/>
              <a:cs typeface="全真中黑體" charset="-120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943600" y="1252779"/>
            <a:ext cx="16002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7973" y="1803858"/>
            <a:ext cx="50860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ea typeface="全真中黑體" charset="-120"/>
                <a:cs typeface="全真中黑體" charset="-120"/>
              </a:rPr>
              <a:t>銀胸與膀臂預表瑪代波斯</a:t>
            </a:r>
            <a:r>
              <a:rPr lang="zh-TW" altLang="en-US" sz="2800" dirty="0" smtClean="0">
                <a:ea typeface="全真中黑體" charset="-120"/>
                <a:cs typeface="全真中黑體" charset="-120"/>
              </a:rPr>
              <a:t>帝國</a:t>
            </a:r>
            <a:r>
              <a:rPr lang="en-US" altLang="zh-TW" sz="2800" dirty="0" smtClean="0">
                <a:ea typeface="全真中黑體" charset="-120"/>
                <a:cs typeface="全真中黑體" charset="-120"/>
              </a:rPr>
              <a:t>550-331BC</a:t>
            </a:r>
            <a:endParaRPr lang="zh-TW" altLang="en-US" sz="2800" dirty="0">
              <a:ea typeface="全真中黑體" charset="-120"/>
              <a:cs typeface="全真中黑體" charset="-12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486400" y="2057400"/>
            <a:ext cx="16002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49451" y="3033793"/>
            <a:ext cx="4732149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zh-TW" altLang="en-US" sz="2800" dirty="0">
                <a:ea typeface="全真中黑體" charset="-120"/>
                <a:cs typeface="全真中黑體" charset="-120"/>
              </a:rPr>
              <a:t>銅腹和腰預表希臘</a:t>
            </a:r>
            <a:r>
              <a:rPr lang="zh-TW" altLang="en-US" sz="2800" dirty="0" smtClean="0">
                <a:ea typeface="全真中黑體" charset="-120"/>
                <a:cs typeface="全真中黑體" charset="-120"/>
              </a:rPr>
              <a:t>帝國</a:t>
            </a:r>
            <a:r>
              <a:rPr lang="en-US" altLang="zh-TW" sz="2800" dirty="0">
                <a:ea typeface="全真中黑體" charset="-120"/>
                <a:cs typeface="全真中黑體" charset="-120"/>
              </a:rPr>
              <a:t> </a:t>
            </a:r>
            <a:r>
              <a:rPr lang="en-US" altLang="zh-TW" sz="2800" dirty="0" smtClean="0">
                <a:ea typeface="全真中黑體" charset="-120"/>
                <a:cs typeface="全真中黑體" charset="-120"/>
              </a:rPr>
              <a:t>     331-168BC</a:t>
            </a:r>
            <a:endParaRPr lang="zh-TW" altLang="en-US" sz="2800" dirty="0">
              <a:ea typeface="全真中黑體" charset="-120"/>
              <a:cs typeface="全真中黑體" charset="-120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562600" y="3581400"/>
            <a:ext cx="16002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053885" y="4419601"/>
            <a:ext cx="44286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ea typeface="全真中黑體" charset="-120"/>
                <a:cs typeface="全真中黑體" charset="-120"/>
              </a:rPr>
              <a:t>鐵腿預表羅馬</a:t>
            </a:r>
            <a:r>
              <a:rPr lang="zh-TW" altLang="en-US" sz="2800" dirty="0" smtClean="0">
                <a:ea typeface="全真中黑體" charset="-120"/>
                <a:cs typeface="全真中黑體" charset="-120"/>
              </a:rPr>
              <a:t>帝國</a:t>
            </a:r>
            <a:r>
              <a:rPr lang="en-US" altLang="zh-TW" sz="2800" dirty="0">
                <a:ea typeface="全真中黑體" charset="-120"/>
                <a:cs typeface="全真中黑體" charset="-120"/>
              </a:rPr>
              <a:t> </a:t>
            </a:r>
            <a:r>
              <a:rPr lang="en-US" altLang="zh-TW" sz="2800" dirty="0" smtClean="0">
                <a:ea typeface="全真中黑體" charset="-120"/>
                <a:cs typeface="全真中黑體" charset="-120"/>
              </a:rPr>
              <a:t>             168BC-1453AD</a:t>
            </a:r>
            <a:endParaRPr lang="zh-TW" altLang="en-US" sz="2800" dirty="0">
              <a:ea typeface="全真中黑體" charset="-120"/>
              <a:cs typeface="全真中黑體" charset="-120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562600" y="4876800"/>
            <a:ext cx="16002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9395080" y="2667001"/>
            <a:ext cx="1752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latin typeface="全真中黑體" charset="-120"/>
                <a:ea typeface="全真中黑體" charset="-120"/>
                <a:cs typeface="全真中黑體" charset="-120"/>
              </a:rPr>
              <a:t>打碎大人像的石頭預表基督與得勝者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752600" y="55626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latin typeface="全真中黑體" charset="-120"/>
                <a:ea typeface="全真中黑體" charset="-120"/>
                <a:cs typeface="全真中黑體" charset="-120"/>
              </a:rPr>
              <a:t>半鐵半泥的腳趾頭預表末期出現的十個國家</a:t>
            </a: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5562600" y="6019800"/>
            <a:ext cx="2209800" cy="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49451" y="152400"/>
            <a:ext cx="68657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360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但以理書中對世上列國的預言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>
            <a:off x="9144000" y="4572000"/>
            <a:ext cx="692152" cy="1295399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7708900" y="3784600"/>
            <a:ext cx="1308100" cy="723900"/>
          </a:xfrm>
          <a:custGeom>
            <a:avLst/>
            <a:gdLst>
              <a:gd name="T0" fmla="*/ 40 w 824"/>
              <a:gd name="T1" fmla="*/ 64 h 456"/>
              <a:gd name="T2" fmla="*/ 88 w 824"/>
              <a:gd name="T3" fmla="*/ 304 h 456"/>
              <a:gd name="T4" fmla="*/ 136 w 824"/>
              <a:gd name="T5" fmla="*/ 400 h 456"/>
              <a:gd name="T6" fmla="*/ 424 w 824"/>
              <a:gd name="T7" fmla="*/ 400 h 456"/>
              <a:gd name="T8" fmla="*/ 712 w 824"/>
              <a:gd name="T9" fmla="*/ 400 h 456"/>
              <a:gd name="T10" fmla="*/ 760 w 824"/>
              <a:gd name="T11" fmla="*/ 64 h 456"/>
              <a:gd name="T12" fmla="*/ 328 w 824"/>
              <a:gd name="T13" fmla="*/ 16 h 456"/>
              <a:gd name="T14" fmla="*/ 40 w 824"/>
              <a:gd name="T15" fmla="*/ 6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456">
                <a:moveTo>
                  <a:pt x="40" y="64"/>
                </a:moveTo>
                <a:cubicBezTo>
                  <a:pt x="0" y="112"/>
                  <a:pt x="72" y="248"/>
                  <a:pt x="88" y="304"/>
                </a:cubicBezTo>
                <a:cubicBezTo>
                  <a:pt x="104" y="360"/>
                  <a:pt x="80" y="384"/>
                  <a:pt x="136" y="400"/>
                </a:cubicBezTo>
                <a:cubicBezTo>
                  <a:pt x="192" y="416"/>
                  <a:pt x="328" y="400"/>
                  <a:pt x="424" y="400"/>
                </a:cubicBezTo>
                <a:cubicBezTo>
                  <a:pt x="520" y="400"/>
                  <a:pt x="656" y="456"/>
                  <a:pt x="712" y="400"/>
                </a:cubicBezTo>
                <a:cubicBezTo>
                  <a:pt x="768" y="344"/>
                  <a:pt x="824" y="128"/>
                  <a:pt x="760" y="64"/>
                </a:cubicBezTo>
                <a:cubicBezTo>
                  <a:pt x="696" y="0"/>
                  <a:pt x="448" y="16"/>
                  <a:pt x="328" y="16"/>
                </a:cubicBezTo>
                <a:cubicBezTo>
                  <a:pt x="208" y="16"/>
                  <a:pt x="80" y="16"/>
                  <a:pt x="40" y="64"/>
                </a:cubicBezTo>
                <a:close/>
              </a:path>
            </a:pathLst>
          </a:custGeom>
          <a:solidFill>
            <a:schemeClr val="bg2"/>
          </a:solidFill>
          <a:ln w="12700" cap="sq" cmpd="sng">
            <a:solidFill>
              <a:srgbClr val="33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8196264" y="3817939"/>
            <a:ext cx="344487" cy="2060575"/>
          </a:xfrm>
          <a:custGeom>
            <a:avLst/>
            <a:gdLst>
              <a:gd name="T0" fmla="*/ 12 w 217"/>
              <a:gd name="T1" fmla="*/ 0 h 1298"/>
              <a:gd name="T2" fmla="*/ 48 w 217"/>
              <a:gd name="T3" fmla="*/ 219 h 1298"/>
              <a:gd name="T4" fmla="*/ 112 w 217"/>
              <a:gd name="T5" fmla="*/ 393 h 1298"/>
              <a:gd name="T6" fmla="*/ 131 w 217"/>
              <a:gd name="T7" fmla="*/ 448 h 1298"/>
              <a:gd name="T8" fmla="*/ 167 w 217"/>
              <a:gd name="T9" fmla="*/ 594 h 1298"/>
              <a:gd name="T10" fmla="*/ 195 w 217"/>
              <a:gd name="T11" fmla="*/ 1060 h 1298"/>
              <a:gd name="T12" fmla="*/ 213 w 217"/>
              <a:gd name="T13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7" h="1298">
                <a:moveTo>
                  <a:pt x="12" y="0"/>
                </a:moveTo>
                <a:cubicBezTo>
                  <a:pt x="18" y="104"/>
                  <a:pt x="0" y="147"/>
                  <a:pt x="48" y="219"/>
                </a:cubicBezTo>
                <a:cubicBezTo>
                  <a:pt x="57" y="282"/>
                  <a:pt x="67" y="345"/>
                  <a:pt x="112" y="393"/>
                </a:cubicBezTo>
                <a:cubicBezTo>
                  <a:pt x="115" y="400"/>
                  <a:pt x="130" y="441"/>
                  <a:pt x="131" y="448"/>
                </a:cubicBezTo>
                <a:cubicBezTo>
                  <a:pt x="148" y="591"/>
                  <a:pt x="103" y="551"/>
                  <a:pt x="167" y="594"/>
                </a:cubicBezTo>
                <a:cubicBezTo>
                  <a:pt x="217" y="743"/>
                  <a:pt x="157" y="908"/>
                  <a:pt x="195" y="1060"/>
                </a:cubicBezTo>
                <a:cubicBezTo>
                  <a:pt x="201" y="1142"/>
                  <a:pt x="213" y="1217"/>
                  <a:pt x="213" y="129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zh-TW" altLang="en-US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8355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utoUpdateAnimBg="0"/>
      <p:bldP spid="16400" grpId="0" autoUpdateAnimBg="0"/>
      <p:bldP spid="16402" grpId="0" autoUpdateAnimBg="0"/>
      <p:bldP spid="16404" grpId="0" autoUpdateAnimBg="0"/>
      <p:bldP spid="16406" grpId="0" autoUpdateAnimBg="0"/>
      <p:bldP spid="1640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lexander_der_Grosse_Babyl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750"/>
            <a:ext cx="9144000" cy="51435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3" descr="Brown marble"/>
          <p:cNvSpPr>
            <a:spLocks noChangeArrowheads="1"/>
          </p:cNvSpPr>
          <p:nvPr/>
        </p:nvSpPr>
        <p:spPr bwMode="auto">
          <a:xfrm>
            <a:off x="1524000" y="0"/>
            <a:ext cx="9144000" cy="831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 dirty="0">
                <a:ea typeface="SimHei" charset="-122"/>
              </a:rPr>
              <a:t>巴比倫的榮耀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94479" y="5743056"/>
            <a:ext cx="10613036" cy="9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ea typeface="全真中黑體" charset="-120"/>
                <a:cs typeface="全真中黑體" charset="-120"/>
              </a:rPr>
              <a:t>尼布甲尼撒王時代，巴比倫城宏偉高大，有內外兩道城牆。外牆共長</a:t>
            </a:r>
            <a:r>
              <a:rPr lang="en-US" altLang="zh-TW" sz="2400" dirty="0">
                <a:ea typeface="全真中黑體" charset="-120"/>
                <a:cs typeface="全真中黑體" charset="-120"/>
              </a:rPr>
              <a:t>96</a:t>
            </a:r>
            <a:r>
              <a:rPr lang="zh-TW" altLang="en-US" sz="2400" dirty="0">
                <a:ea typeface="全真中黑體" charset="-120"/>
                <a:cs typeface="全真中黑體" charset="-120"/>
              </a:rPr>
              <a:t>公里，每邊</a:t>
            </a:r>
            <a:r>
              <a:rPr lang="en-US" altLang="zh-TW" sz="2400" dirty="0">
                <a:ea typeface="全真中黑體" charset="-120"/>
                <a:cs typeface="全真中黑體" charset="-120"/>
              </a:rPr>
              <a:t>24</a:t>
            </a:r>
            <a:r>
              <a:rPr lang="zh-TW" altLang="en-US" sz="2400" dirty="0">
                <a:ea typeface="全真中黑體" charset="-120"/>
                <a:cs typeface="全真中黑體" charset="-120"/>
              </a:rPr>
              <a:t>公里，高</a:t>
            </a:r>
            <a:r>
              <a:rPr lang="en-US" altLang="zh-TW" sz="2400" dirty="0">
                <a:ea typeface="全真中黑體" charset="-120"/>
                <a:cs typeface="全真中黑體" charset="-120"/>
              </a:rPr>
              <a:t>90</a:t>
            </a:r>
            <a:r>
              <a:rPr lang="zh-TW" altLang="en-US" sz="2400" dirty="0">
                <a:ea typeface="全真中黑體" charset="-120"/>
                <a:cs typeface="全真中黑體" charset="-120"/>
              </a:rPr>
              <a:t>公尺，厚</a:t>
            </a:r>
            <a:r>
              <a:rPr lang="en-US" altLang="zh-TW" sz="2400" dirty="0">
                <a:ea typeface="全真中黑體" charset="-120"/>
                <a:cs typeface="全真中黑體" charset="-120"/>
              </a:rPr>
              <a:t>24</a:t>
            </a:r>
            <a:r>
              <a:rPr lang="zh-TW" altLang="en-US" sz="2400" dirty="0">
                <a:ea typeface="全真中黑體" charset="-120"/>
                <a:cs typeface="全真中黑體" charset="-120"/>
              </a:rPr>
              <a:t>公尺，牆上足以讓兩輛四輪戰車並馳。</a:t>
            </a:r>
          </a:p>
        </p:txBody>
      </p:sp>
    </p:spTree>
    <p:extLst>
      <p:ext uri="{BB962C8B-B14F-4D97-AF65-F5344CB8AC3E}">
        <p14:creationId xmlns:p14="http://schemas.microsoft.com/office/powerpoint/2010/main" val="4210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Writting on the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4" y="-23813"/>
            <a:ext cx="8026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48732" y="4868863"/>
            <a:ext cx="9156952" cy="1738312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彌尼，就是神已經數算你國的年日，使其</a:t>
            </a:r>
            <a:r>
              <a:rPr lang="zh-TW" altLang="en-US" sz="2800" b="1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終止。</a:t>
            </a:r>
            <a:endParaRPr lang="zh-TW" altLang="en-US" sz="2800" b="1" dirty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提客勒，就是你被稱在</a:t>
            </a:r>
            <a:r>
              <a:rPr lang="zh-TW" altLang="en-US" sz="2800" b="1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天平裡，</a:t>
            </a:r>
            <a:r>
              <a:rPr lang="zh-TW" altLang="en-US" sz="2800" b="1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顯出你的</a:t>
            </a:r>
            <a:r>
              <a:rPr lang="zh-TW" altLang="en-US" sz="2800" b="1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虧欠。</a:t>
            </a:r>
            <a:endParaRPr lang="zh-TW" altLang="en-US" sz="2800" b="1" dirty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毘勒斯，就是你的國分裂，歸與瑪代人和</a:t>
            </a:r>
            <a:r>
              <a:rPr lang="zh-TW" altLang="en-US" sz="2800" b="1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波斯人。</a:t>
            </a:r>
          </a:p>
        </p:txBody>
      </p:sp>
      <p:sp>
        <p:nvSpPr>
          <p:cNvPr id="31747" name="文字方塊 1"/>
          <p:cNvSpPr txBox="1">
            <a:spLocks noChangeArrowheads="1"/>
          </p:cNvSpPr>
          <p:nvPr/>
        </p:nvSpPr>
        <p:spPr bwMode="auto">
          <a:xfrm>
            <a:off x="444501" y="333376"/>
            <a:ext cx="2580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9pPr>
          </a:lstStyle>
          <a:p>
            <a:r>
              <a:rPr lang="zh-TW" altLang="en-US" dirty="0" smtClean="0">
                <a:latin typeface="全真中黑體" charset="-120"/>
                <a:ea typeface="全真中黑體" charset="-120"/>
                <a:cs typeface="全真中黑體" charset="-120"/>
              </a:rPr>
              <a:t>主前 </a:t>
            </a:r>
            <a:r>
              <a:rPr lang="en-US" altLang="zh-TW" dirty="0" smtClean="0"/>
              <a:t>539</a:t>
            </a:r>
            <a:r>
              <a:rPr lang="zh-TW" altLang="en-US" dirty="0" smtClean="0">
                <a:latin typeface="全真中黑體" charset="-120"/>
                <a:ea typeface="全真中黑體" charset="-120"/>
                <a:cs typeface="全真中黑體" charset="-120"/>
              </a:rPr>
              <a:t>年</a:t>
            </a:r>
            <a:endParaRPr lang="zh-TW" altLang="en-US" dirty="0"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96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/>
                <a:cs typeface="全真中黑體"/>
              </a:rPr>
              <a:t>神事先預言到古列王</a:t>
            </a:r>
            <a:endParaRPr lang="zh-TW" altLang="en-US" sz="6000" dirty="0">
              <a:solidFill>
                <a:srgbClr val="FFC000"/>
              </a:solidFill>
              <a:latin typeface="+mn-lt"/>
              <a:ea typeface="全真中黑體"/>
              <a:cs typeface="全真中黑體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690688"/>
            <a:ext cx="10734206" cy="47863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主前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700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年，也就是在巴比倫帝國雄霸中東，猶太人還沒有亡國之前一百多年，神就啟示給以賽亞關於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將要興起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一位波斯王叫古列的，他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將作兩件大事：征服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巴比倫和列國，又下詔讓被擄的猶太人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歸回：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我耶和華所膏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的</a:t>
            </a:r>
            <a:r>
              <a:rPr lang="zh-TW" altLang="en-US" sz="3200" dirty="0" smtClean="0">
                <a:solidFill>
                  <a:srgbClr val="FCB11C"/>
                </a:solidFill>
                <a:ea typeface="全真中黑體" charset="-120"/>
              </a:rPr>
              <a:t>古</a:t>
            </a:r>
            <a:r>
              <a:rPr lang="zh-TW" altLang="en-US" sz="3200" dirty="0">
                <a:solidFill>
                  <a:srgbClr val="FCB11C"/>
                </a:solidFill>
                <a:ea typeface="全真中黑體" charset="-120"/>
              </a:rPr>
              <a:t>列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，我緊握他的右手，使列國降伏在他面前；我也要放鬆列王的腰帶，使門戶在他面前敞開，使城門不得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關閉；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（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45:1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）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我憑公義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興起古列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；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他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必</a:t>
            </a:r>
            <a:r>
              <a:rPr lang="mr-IN" altLang="zh-TW" sz="3200" dirty="0" smtClean="0">
                <a:solidFill>
                  <a:srgbClr val="FFFF00"/>
                </a:solidFill>
                <a:ea typeface="全真中黑體" charset="-120"/>
              </a:rPr>
              <a:t>…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遣回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我被擄的民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，不是為工價，也不是為賞賜；這是萬軍之耶和華說的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(45:13)</a:t>
            </a:r>
          </a:p>
          <a:p>
            <a:pPr>
              <a:lnSpc>
                <a:spcPct val="120000"/>
              </a:lnSpc>
            </a:pPr>
            <a:endParaRPr lang="zh-TW" altLang="en-US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2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1" lang="zh-TW" altLang="en-US" sz="600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耶穌的出生</a:t>
            </a:r>
            <a:endParaRPr kumimoji="1"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936194"/>
            <a:ext cx="10515600" cy="4617006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3000" dirty="0">
                <a:solidFill>
                  <a:schemeClr val="tx1"/>
                </a:solidFill>
                <a:ea typeface="全真中黑體" charset="-120"/>
              </a:rPr>
              <a:t>加</a:t>
            </a:r>
            <a:r>
              <a:rPr lang="en-US" altLang="zh-TW" sz="3000" dirty="0">
                <a:solidFill>
                  <a:schemeClr val="tx1"/>
                </a:solidFill>
                <a:ea typeface="全真中黑體" charset="-120"/>
              </a:rPr>
              <a:t>4:4</a:t>
            </a:r>
            <a:r>
              <a:rPr lang="zh-TW" altLang="en-US" sz="3000" dirty="0">
                <a:solidFill>
                  <a:schemeClr val="tx1"/>
                </a:solidFill>
                <a:ea typeface="全真中黑體" charset="-120"/>
              </a:rPr>
              <a:t>  </a:t>
            </a:r>
            <a:r>
              <a:rPr lang="zh-TW" altLang="en-US" sz="3000" dirty="0">
                <a:solidFill>
                  <a:srgbClr val="FFC000"/>
                </a:solidFill>
                <a:ea typeface="全真中黑體" charset="-120"/>
              </a:rPr>
              <a:t>及至時候滿足</a:t>
            </a:r>
            <a:r>
              <a:rPr lang="zh-TW" altLang="en-US" sz="3000" dirty="0">
                <a:solidFill>
                  <a:srgbClr val="FFFF00"/>
                </a:solidFill>
                <a:ea typeface="全真中黑體" charset="-120"/>
              </a:rPr>
              <a:t>，神就差出祂的兒子，由女子所生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-120"/>
              </a:rPr>
              <a:t>，</a:t>
            </a:r>
            <a:endParaRPr lang="en-US" altLang="zh-TW" sz="3000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3000" dirty="0" smtClean="0">
                <a:solidFill>
                  <a:schemeClr val="tx1"/>
                </a:solidFill>
                <a:ea typeface="全真中黑體" charset="-120"/>
              </a:rPr>
              <a:t>彌</a:t>
            </a:r>
            <a:r>
              <a:rPr lang="en-US" altLang="zh-TW" sz="3000" dirty="0">
                <a:solidFill>
                  <a:schemeClr val="tx1"/>
                </a:solidFill>
                <a:ea typeface="全真中黑體" charset="-120"/>
              </a:rPr>
              <a:t>5:2  </a:t>
            </a:r>
            <a:r>
              <a:rPr lang="zh-TW" altLang="en-US" sz="3000" dirty="0">
                <a:solidFill>
                  <a:srgbClr val="FFC000"/>
                </a:solidFill>
                <a:ea typeface="全真中黑體" charset="-120"/>
              </a:rPr>
              <a:t>伯利恆</a:t>
            </a:r>
            <a:r>
              <a:rPr lang="zh-TW" altLang="en-US" sz="3000" dirty="0">
                <a:solidFill>
                  <a:srgbClr val="FFFF00"/>
                </a:solidFill>
                <a:ea typeface="全真中黑體" charset="-120"/>
              </a:rPr>
              <a:t>以法他阿，</a:t>
            </a:r>
            <a:r>
              <a:rPr lang="is-IS" altLang="zh-TW" sz="3000" dirty="0">
                <a:solidFill>
                  <a:srgbClr val="FFFF00"/>
                </a:solidFill>
                <a:ea typeface="全真中黑體" charset="-120"/>
              </a:rPr>
              <a:t>…</a:t>
            </a:r>
            <a:r>
              <a:rPr lang="zh-TW" altLang="en-US" sz="3000" dirty="0">
                <a:solidFill>
                  <a:srgbClr val="FFFF00"/>
                </a:solidFill>
                <a:ea typeface="全真中黑體" charset="-120"/>
              </a:rPr>
              <a:t>將來必有一位從你</a:t>
            </a:r>
            <a:r>
              <a:rPr lang="zh-TW" altLang="en-US" sz="3000" dirty="0" smtClean="0">
                <a:solidFill>
                  <a:srgbClr val="FFFF00"/>
                </a:solidFill>
                <a:ea typeface="全真中黑體" charset="-120"/>
              </a:rPr>
              <a:t>那裡為</a:t>
            </a:r>
            <a:r>
              <a:rPr lang="zh-TW" altLang="en-US" sz="3000" dirty="0">
                <a:solidFill>
                  <a:srgbClr val="FFFF00"/>
                </a:solidFill>
                <a:ea typeface="全真中黑體" charset="-120"/>
              </a:rPr>
              <a:t>我而出，在以色列中作掌權者；祂是從亙古，從太初而出</a:t>
            </a:r>
            <a:r>
              <a:rPr lang="zh-TW" altLang="en-US" sz="3000" dirty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sz="3000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3000" dirty="0">
                <a:solidFill>
                  <a:schemeClr val="tx1"/>
                </a:solidFill>
                <a:ea typeface="全真中黑體" charset="-120"/>
              </a:rPr>
              <a:t>路</a:t>
            </a:r>
            <a:r>
              <a:rPr lang="en-US" altLang="zh-TW" sz="3000" dirty="0">
                <a:solidFill>
                  <a:schemeClr val="tx1"/>
                </a:solidFill>
                <a:ea typeface="全真中黑體" charset="-120"/>
              </a:rPr>
              <a:t>2:1~2:7	</a:t>
            </a:r>
            <a:r>
              <a:rPr lang="zh-TW" altLang="en-US" sz="3000" dirty="0">
                <a:solidFill>
                  <a:srgbClr val="FFC000"/>
                </a:solidFill>
                <a:ea typeface="全真中黑體" charset="-120"/>
              </a:rPr>
              <a:t>那些日子</a:t>
            </a:r>
            <a:r>
              <a:rPr lang="zh-TW" altLang="en-US" sz="3000" dirty="0">
                <a:solidFill>
                  <a:srgbClr val="FFFF00"/>
                </a:solidFill>
                <a:ea typeface="全真中黑體" charset="-120"/>
              </a:rPr>
              <a:t>，該撒亞古士督出了一道詔諭，叫普天下的人都申報戶口。這是第一次的戶口申報。約瑟也從加利利的拿撒勒城上猶太去，到了大衛的城，名叫</a:t>
            </a:r>
            <a:r>
              <a:rPr lang="zh-TW" altLang="en-US" sz="3000" dirty="0">
                <a:solidFill>
                  <a:srgbClr val="FFC000"/>
                </a:solidFill>
                <a:ea typeface="全真中黑體" charset="-120"/>
              </a:rPr>
              <a:t>伯利恆</a:t>
            </a:r>
            <a:r>
              <a:rPr lang="zh-TW" altLang="en-US" sz="3000" dirty="0">
                <a:solidFill>
                  <a:srgbClr val="FFFF00"/>
                </a:solidFill>
                <a:ea typeface="全真中黑體" charset="-120"/>
              </a:rPr>
              <a:t>，他們在那裡的時候，馬利亞的產期到了，就生了頭</a:t>
            </a:r>
            <a:r>
              <a:rPr lang="zh-TW" altLang="en-US" sz="3000" dirty="0" smtClean="0">
                <a:solidFill>
                  <a:srgbClr val="FFFF00"/>
                </a:solidFill>
                <a:ea typeface="全真中黑體" charset="-120"/>
              </a:rPr>
              <a:t>胎的兒子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zh-TW" altLang="en-US" sz="30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15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9016" y="363510"/>
            <a:ext cx="848318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耶穌被</a:t>
            </a:r>
            <a:r>
              <a:rPr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釘的時間表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17" y="1524000"/>
            <a:ext cx="10478125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但以理書的七十個七預言與應驗</a:t>
            </a:r>
            <a:r>
              <a:rPr kumimoji="0" lang="zh-TW" altLang="zh-TW" sz="3200" dirty="0">
                <a:solidFill>
                  <a:schemeClr val="tx1"/>
                </a:solidFill>
                <a:effectLst/>
                <a:ea typeface="全真中黑體" charset="-120"/>
              </a:rPr>
              <a:t> </a:t>
            </a:r>
            <a:r>
              <a:rPr kumimoji="0" lang="en-US" altLang="zh-TW" sz="3200" dirty="0">
                <a:solidFill>
                  <a:schemeClr val="tx1"/>
                </a:solidFill>
                <a:effectLst/>
                <a:ea typeface="全真中黑體" charset="-120"/>
              </a:rPr>
              <a:t>(9:23~27)</a:t>
            </a:r>
            <a:r>
              <a:rPr kumimoji="0" lang="zh-TW" altLang="zh-TW" sz="3200" dirty="0">
                <a:solidFill>
                  <a:schemeClr val="tx1"/>
                </a:solidFill>
                <a:effectLst/>
                <a:ea typeface="全真中黑體" charset="-120"/>
              </a:rPr>
              <a:t> </a:t>
            </a:r>
            <a:endParaRPr kumimoji="0" lang="en-US" altLang="zh-TW" sz="3200" dirty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但以理書第九章記載了一個關於以色列人、耶路撒冷、彌賽亞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（耶穌基督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）被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殺，還有關於末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後日子的預言。</a:t>
            </a:r>
            <a:endParaRPr kumimoji="0" lang="en-US" altLang="zh-TW" sz="3200" dirty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這一章開始於，但以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理讀到神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藉著耶利米預言猶太人被擄七十年即將期滿，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他就向神禱告，承認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他們先祖犯了罪，得罪了神，請求神的赦免。</a:t>
            </a:r>
            <a:endParaRPr kumimoji="0" lang="en-US" altLang="zh-TW" sz="3200" dirty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正當他認真、徹底地向神呼求時，天使加百列向他顯現，告訴了他這七十個七的預言。</a:t>
            </a:r>
            <a:r>
              <a:rPr kumimoji="0" lang="zh-TW" altLang="zh-TW" sz="3200" dirty="0">
                <a:solidFill>
                  <a:schemeClr val="tx1"/>
                </a:solidFill>
                <a:effectLst/>
                <a:ea typeface="全真中黑體" charset="-120"/>
              </a:rPr>
              <a:t> </a:t>
            </a:r>
            <a:endParaRPr kumimoji="0" lang="zh-TW" altLang="en-US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0318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latin typeface="+mn-lt"/>
                <a:ea typeface="全真中黑體" charset="0"/>
                <a:cs typeface="全真中黑體" charset="0"/>
              </a:rPr>
              <a:t>但以</a:t>
            </a: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 charset="0"/>
                <a:cs typeface="全真中黑體" charset="0"/>
              </a:rPr>
              <a:t>理書</a:t>
            </a:r>
            <a:r>
              <a:rPr lang="en-US" altLang="zh-TW" sz="6000" dirty="0" smtClean="0">
                <a:solidFill>
                  <a:srgbClr val="FFC000"/>
                </a:solidFill>
                <a:latin typeface="+mn-lt"/>
                <a:ea typeface="全真中黑體" charset="0"/>
                <a:cs typeface="全真中黑體" charset="0"/>
              </a:rPr>
              <a:t>  9</a:t>
            </a:r>
            <a:r>
              <a:rPr lang="en-US" altLang="zh-TW" sz="6000" dirty="0">
                <a:solidFill>
                  <a:srgbClr val="FFC000"/>
                </a:solidFill>
                <a:latin typeface="+mn-lt"/>
                <a:ea typeface="全真中黑體" charset="0"/>
                <a:cs typeface="全真中黑體" charset="0"/>
              </a:rPr>
              <a:t>:23~27</a:t>
            </a:r>
            <a:endParaRPr lang="zh-TW" altLang="en-US" sz="6000" dirty="0">
              <a:solidFill>
                <a:srgbClr val="FFC000"/>
              </a:solidFill>
              <a:latin typeface="+mn-lt"/>
              <a:ea typeface="全真中黑體" charset="0"/>
              <a:cs typeface="全真中黑體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469" y="1753848"/>
            <a:ext cx="10598046" cy="47993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加百列說，</a:t>
            </a:r>
            <a:r>
              <a:rPr lang="zh-TW" altLang="en-US" sz="3000" dirty="0" smtClean="0">
                <a:solidFill>
                  <a:srgbClr val="FFFF00"/>
                </a:solidFill>
                <a:ea typeface="全真中黑體" charset="0"/>
                <a:cs typeface="全真中黑體" charset="0"/>
              </a:rPr>
              <a:t>你</a:t>
            </a:r>
            <a:r>
              <a:rPr lang="zh-TW" altLang="en-US" sz="3000" dirty="0">
                <a:solidFill>
                  <a:srgbClr val="FFFF00"/>
                </a:solidFill>
                <a:ea typeface="全真中黑體" charset="0"/>
                <a:cs typeface="全真中黑體" charset="0"/>
              </a:rPr>
              <a:t>初懇求的時候，就發出命令，我來告訴你，因你大蒙眷愛。所以你要思想明白這以下的事，和異象。為你本國之民和你聖城，已經定了</a:t>
            </a:r>
            <a:r>
              <a:rPr lang="zh-TW" altLang="en-US" sz="3000" dirty="0">
                <a:solidFill>
                  <a:srgbClr val="FFC000"/>
                </a:solidFill>
                <a:ea typeface="全真中黑體" charset="0"/>
                <a:cs typeface="全真中黑體" charset="0"/>
              </a:rPr>
              <a:t>七十個七</a:t>
            </a:r>
            <a:r>
              <a:rPr lang="zh-TW" altLang="en-US" sz="3000" dirty="0">
                <a:solidFill>
                  <a:srgbClr val="FFFF00"/>
                </a:solidFill>
                <a:ea typeface="全真中黑體" charset="0"/>
                <a:cs typeface="全真中黑體" charset="0"/>
              </a:rPr>
              <a:t>，要止住罪過，除淨罪惡，贖盡罪孽，引進永義，封住異象和預言，並膏至聖者。 </a:t>
            </a:r>
            <a:endParaRPr lang="en-US" altLang="zh-TW" sz="3000" dirty="0">
              <a:solidFill>
                <a:srgbClr val="FFFF00"/>
              </a:solidFill>
              <a:ea typeface="全真中黑體" charset="0"/>
              <a:cs typeface="全真中黑體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000" dirty="0">
                <a:solidFill>
                  <a:srgbClr val="FFFF00"/>
                </a:solidFill>
                <a:ea typeface="全真中黑體" charset="0"/>
                <a:cs typeface="全真中黑體" charset="0"/>
              </a:rPr>
              <a:t>你當知道，當明白，從出令重新建造耶路撒冷，直到有受膏君的時候，必有</a:t>
            </a:r>
            <a:r>
              <a:rPr lang="zh-TW" altLang="en-US" sz="3000" dirty="0">
                <a:solidFill>
                  <a:srgbClr val="FFC000"/>
                </a:solidFill>
                <a:ea typeface="全真中黑體" charset="0"/>
                <a:cs typeface="全真中黑體" charset="0"/>
              </a:rPr>
              <a:t>七個七和六十二個七</a:t>
            </a:r>
            <a:r>
              <a:rPr lang="zh-TW" altLang="en-US" sz="3000" dirty="0">
                <a:solidFill>
                  <a:srgbClr val="FFFF00"/>
                </a:solidFill>
                <a:ea typeface="全真中黑體" charset="0"/>
                <a:cs typeface="全真中黑體" charset="0"/>
              </a:rPr>
              <a:t>。正在艱難的時候，耶路撒冷城連街帶濠，都必重新建造。</a:t>
            </a:r>
            <a:r>
              <a:rPr lang="zh-TW" altLang="en-US" sz="3000" dirty="0">
                <a:solidFill>
                  <a:srgbClr val="FFC000"/>
                </a:solidFill>
                <a:ea typeface="全真中黑體" charset="0"/>
                <a:cs typeface="全真中黑體" charset="0"/>
              </a:rPr>
              <a:t>過了六十二個七，彌賽亞必</a:t>
            </a:r>
            <a:r>
              <a:rPr lang="zh-TW" altLang="en-US" sz="3000" dirty="0" smtClean="0">
                <a:solidFill>
                  <a:srgbClr val="FFC000"/>
                </a:solidFill>
                <a:ea typeface="全真中黑體" charset="0"/>
                <a:cs typeface="全真中黑體" charset="0"/>
              </a:rPr>
              <a:t>被剪</a:t>
            </a:r>
            <a:r>
              <a:rPr lang="zh-TW" altLang="en-US" sz="3000" dirty="0">
                <a:solidFill>
                  <a:srgbClr val="FFC000"/>
                </a:solidFill>
                <a:ea typeface="全真中黑體" charset="0"/>
                <a:cs typeface="全真中黑體" charset="0"/>
              </a:rPr>
              <a:t>除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，</a:t>
            </a:r>
            <a:endParaRPr lang="zh-TW" altLang="en-US" sz="3000" dirty="0">
              <a:solidFill>
                <a:schemeClr val="tx1"/>
              </a:solidFill>
              <a:ea typeface="全真中黑體" charset="0"/>
              <a:cs typeface="全真中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584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4169" y="304800"/>
            <a:ext cx="8418031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ea typeface="全真中黑體" charset="0"/>
                <a:cs typeface="全真中黑體" charset="0"/>
              </a:rPr>
              <a:t>讓我們看看這個時間表</a:t>
            </a:r>
            <a:endParaRPr lang="zh-TW" altLang="en-US" sz="6000" dirty="0">
              <a:solidFill>
                <a:srgbClr val="FFC000"/>
              </a:solidFill>
              <a:ea typeface="全真中黑體" charset="0"/>
              <a:cs typeface="全真中黑體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77" y="1663908"/>
            <a:ext cx="10598046" cy="47693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根據歷史，在</a:t>
            </a:r>
            <a:r>
              <a:rPr lang="zh-TW" altLang="en-US" sz="3000" dirty="0" smtClean="0">
                <a:solidFill>
                  <a:schemeClr val="accent6"/>
                </a:solidFill>
                <a:ea typeface="全真中黑體" charset="0"/>
                <a:cs typeface="全真中黑體" charset="0"/>
              </a:rPr>
              <a:t>主</a:t>
            </a:r>
            <a:r>
              <a:rPr lang="zh-TW" altLang="en-US" sz="3000" dirty="0">
                <a:solidFill>
                  <a:schemeClr val="accent6"/>
                </a:solidFill>
                <a:ea typeface="全真中黑體" charset="0"/>
                <a:cs typeface="全真中黑體" charset="0"/>
              </a:rPr>
              <a:t>前</a:t>
            </a:r>
            <a:r>
              <a:rPr lang="en-US" altLang="zh-TW" sz="3000" dirty="0">
                <a:solidFill>
                  <a:schemeClr val="accent6"/>
                </a:solidFill>
                <a:ea typeface="全真中黑體" charset="0"/>
                <a:cs typeface="全真中黑體" charset="0"/>
              </a:rPr>
              <a:t>445 </a:t>
            </a:r>
            <a:r>
              <a:rPr lang="zh-TW" altLang="en-US" sz="3000" dirty="0" smtClean="0">
                <a:solidFill>
                  <a:schemeClr val="accent6"/>
                </a:solidFill>
                <a:ea typeface="全真中黑體" charset="0"/>
                <a:cs typeface="全真中黑體" charset="0"/>
              </a:rPr>
              <a:t>年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，波斯王亞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達薛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西下令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，尼希米歸回，重建耶路撒冷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城牆。</a:t>
            </a:r>
            <a:endParaRPr lang="en-US" altLang="zh-TW" sz="3000" dirty="0" smtClean="0">
              <a:solidFill>
                <a:schemeClr val="tx1"/>
              </a:solidFill>
              <a:ea typeface="全真中黑體" charset="0"/>
              <a:cs typeface="全真中黑體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主後</a:t>
            </a:r>
            <a:r>
              <a:rPr lang="en-US" altLang="zh-TW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32</a:t>
            </a:r>
            <a:r>
              <a:rPr lang="zh-TW" altLang="en-US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年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，作為彌賽亞，耶穌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被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釘死。中間有</a:t>
            </a:r>
            <a:r>
              <a:rPr lang="en-US" altLang="zh-TW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445+32=</a:t>
            </a:r>
            <a:r>
              <a:rPr lang="en-US" altLang="zh-TW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477</a:t>
            </a:r>
            <a:r>
              <a:rPr lang="zh-TW" altLang="en-US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年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。</a:t>
            </a:r>
            <a:endParaRPr lang="en-US" altLang="zh-TW" sz="3000" dirty="0" smtClean="0">
              <a:solidFill>
                <a:schemeClr val="tx1"/>
              </a:solidFill>
              <a:ea typeface="全真中黑體" charset="0"/>
              <a:cs typeface="全真中黑體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可是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，根據但以理的預言，從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出令重新建造耶路撒冷，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直到彌賽亞被釘死，應該有</a:t>
            </a:r>
            <a:r>
              <a:rPr lang="en-US" altLang="zh-TW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483</a:t>
            </a:r>
            <a:r>
              <a:rPr lang="zh-TW" altLang="en-US" sz="3000" dirty="0" smtClean="0">
                <a:solidFill>
                  <a:srgbClr val="FCB11C"/>
                </a:solidFill>
                <a:ea typeface="全真中黑體" charset="0"/>
                <a:cs typeface="全真中黑體" charset="0"/>
              </a:rPr>
              <a:t>年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，（有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七個七和六十二個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七：</a:t>
            </a:r>
            <a:r>
              <a:rPr lang="en-US" altLang="zh-TW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7 </a:t>
            </a:r>
            <a:r>
              <a:rPr lang="en-US" altLang="zh-TW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+ 62  = 69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個七，因為每一個七是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七年，</a:t>
            </a:r>
            <a:r>
              <a:rPr lang="en-US" altLang="zh-TW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69 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乘 </a:t>
            </a:r>
            <a:r>
              <a:rPr lang="en-US" altLang="zh-TW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7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年 </a:t>
            </a:r>
            <a:r>
              <a:rPr lang="en-US" altLang="zh-TW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= 483</a:t>
            </a:r>
            <a:r>
              <a:rPr lang="zh-TW" altLang="en-US" sz="3000" dirty="0">
                <a:solidFill>
                  <a:schemeClr val="tx1"/>
                </a:solidFill>
                <a:ea typeface="全真中黑體" charset="0"/>
                <a:cs typeface="全真中黑體" charset="0"/>
              </a:rPr>
              <a:t>年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。）</a:t>
            </a:r>
            <a:endParaRPr lang="en-US" altLang="zh-TW" sz="3000" dirty="0" smtClean="0">
              <a:solidFill>
                <a:schemeClr val="tx1"/>
              </a:solidFill>
              <a:ea typeface="全真中黑體" charset="0"/>
              <a:cs typeface="全真中黑體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這兩者中間怎麼會差了</a:t>
            </a:r>
            <a:r>
              <a:rPr lang="en-US" altLang="zh-TW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6</a:t>
            </a:r>
            <a:r>
              <a:rPr lang="zh-TW" altLang="en-US" sz="3000" dirty="0" smtClean="0">
                <a:solidFill>
                  <a:schemeClr val="tx1"/>
                </a:solidFill>
                <a:ea typeface="全真中黑體" charset="0"/>
                <a:cs typeface="全真中黑體" charset="0"/>
              </a:rPr>
              <a:t>年？</a:t>
            </a:r>
            <a:endParaRPr lang="zh-TW" altLang="en-US" sz="3000" dirty="0">
              <a:solidFill>
                <a:schemeClr val="tx1"/>
              </a:solidFill>
              <a:ea typeface="全真中黑體" charset="0"/>
              <a:cs typeface="全真中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9669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時間、時間表</a:t>
            </a:r>
            <a:endParaRPr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18" y="1642820"/>
            <a:ext cx="10822898" cy="493382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時間是有一個起頭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時間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也有一個結束的。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在我們有限的人生中，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如果你有重要的目標要完成，你會為這些事訂出時間表。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你會將優先級分配給這些最重要的事。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即使你訂了時間表，你能否有能力去做？去達到？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但是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永活的神，祂所訂的時間表，卻是超越幾千年的，並且完全照著應驗。聖經啟示祂的時間表跟祂的經綸完成是息息相關的。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2742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1" lang="zh-TW" altLang="en-US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兩種不同的</a:t>
            </a:r>
            <a:r>
              <a:rPr kumimoji="1"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「年」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3790"/>
            <a:ext cx="10515600" cy="470941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聖經所使用的「年」跟我們平常所使用的「年」不一樣。我們目前所使用的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太陽年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，是由羅馬第一任該撒皇帝所制定的，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稱為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‘Julian’ calendar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，是根據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地球繞太陽的時間，一年有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</a:rPr>
              <a:t>365.25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天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，每年多出的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.25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天，於每隔四年就累積成一個閏年。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可是，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聖經中的一「年」是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</a:rPr>
              <a:t>360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天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，這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360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天又分成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12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個月，然後每隔幾年，加上一個閏月，這是照著月亮繞地球的時間而定的。例如：啟示錄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11:2 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預言外邦人要踐踏耶路撒冷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42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個月。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11:3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則預言，在這段時間內，也就是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1260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天，神要差遣兩個見證人來。</a:t>
            </a:r>
          </a:p>
        </p:txBody>
      </p:sp>
    </p:spTree>
    <p:extLst>
      <p:ext uri="{BB962C8B-B14F-4D97-AF65-F5344CB8AC3E}">
        <p14:creationId xmlns:p14="http://schemas.microsoft.com/office/powerpoint/2010/main" val="14007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1"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將年換算為日子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4439" y="1499016"/>
            <a:ext cx="10553076" cy="51303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我們要比較這些不同的年，最好就是都轉換成「日」，那就容易比較了。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「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</a:rPr>
              <a:t>從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出令重新建造耶路撒冷，直到有受膏君的時候，必有七個七和六十二個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</a:rPr>
              <a:t>七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」。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7 + 62  = 69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個七，因為每一個七是七年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69 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乘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7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 = 483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因為聖經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每一年有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360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天：</a:t>
            </a:r>
            <a:r>
              <a:rPr lang="en-US" altLang="zh-TW" dirty="0" smtClean="0">
                <a:solidFill>
                  <a:srgbClr val="FCB11C"/>
                </a:solidFill>
                <a:ea typeface="全真中黑體" charset="-120"/>
              </a:rPr>
              <a:t>483 </a:t>
            </a:r>
            <a:r>
              <a:rPr lang="zh-TW" altLang="en-US" dirty="0">
                <a:solidFill>
                  <a:srgbClr val="FCB11C"/>
                </a:solidFill>
                <a:ea typeface="全真中黑體" charset="-120"/>
              </a:rPr>
              <a:t>乘</a:t>
            </a:r>
            <a:r>
              <a:rPr lang="en-US" altLang="zh-TW" dirty="0">
                <a:solidFill>
                  <a:srgbClr val="FCB11C"/>
                </a:solidFill>
                <a:ea typeface="全真中黑體" charset="-120"/>
              </a:rPr>
              <a:t>360</a:t>
            </a:r>
            <a:r>
              <a:rPr lang="zh-TW" altLang="en-US" dirty="0">
                <a:solidFill>
                  <a:srgbClr val="FCB11C"/>
                </a:solidFill>
                <a:ea typeface="全真中黑體" charset="-120"/>
              </a:rPr>
              <a:t>天</a:t>
            </a:r>
            <a:r>
              <a:rPr lang="zh-TW" altLang="zh-TW" dirty="0">
                <a:solidFill>
                  <a:srgbClr val="FCB11C"/>
                </a:solidFill>
                <a:ea typeface="全真中黑體" charset="-120"/>
              </a:rPr>
              <a:t> </a:t>
            </a:r>
            <a:r>
              <a:rPr lang="en-US" altLang="zh-TW" dirty="0">
                <a:solidFill>
                  <a:srgbClr val="FCB11C"/>
                </a:solidFill>
                <a:ea typeface="全真中黑體" charset="-120"/>
              </a:rPr>
              <a:t>= 173,880</a:t>
            </a:r>
            <a:r>
              <a:rPr lang="zh-TW" altLang="en-US" dirty="0">
                <a:solidFill>
                  <a:srgbClr val="FCB11C"/>
                </a:solidFill>
                <a:ea typeface="全真中黑體" charset="-120"/>
              </a:rPr>
              <a:t>日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這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就是這七十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個七，已經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應驗了的部分是第一個七，與六十二個七，加起來一共有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69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個七，換成年，一共有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483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換成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日，一共有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173,880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日。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zh-TW" altLang="en-US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9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1" lang="zh-TW" altLang="en-US" sz="600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將總日子換算為太陽年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4380" y="2038662"/>
            <a:ext cx="10409420" cy="39274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讓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我們將這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173,880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日轉換成目前通用一年有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365.25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日的太陽曆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，：</a:t>
            </a:r>
            <a:endParaRPr lang="zh-TW" altLang="zh-TW" sz="3200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173,880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日除以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365.25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日（太陽年）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= </a:t>
            </a:r>
            <a:r>
              <a:rPr lang="en-US" altLang="zh-TW" sz="3200" dirty="0">
                <a:solidFill>
                  <a:srgbClr val="FCB11C"/>
                </a:solidFill>
                <a:ea typeface="全真中黑體" charset="-120"/>
              </a:rPr>
              <a:t>476</a:t>
            </a:r>
            <a:r>
              <a:rPr lang="zh-TW" altLang="en-US" sz="3200" dirty="0">
                <a:solidFill>
                  <a:srgbClr val="FCB11C"/>
                </a:solidFill>
                <a:ea typeface="全真中黑體" charset="-120"/>
              </a:rPr>
              <a:t>太陽年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請記得這個</a:t>
            </a:r>
            <a:r>
              <a:rPr lang="en-US" altLang="zh-TW" sz="3200" dirty="0" smtClean="0">
                <a:solidFill>
                  <a:srgbClr val="FCB11C"/>
                </a:solidFill>
                <a:ea typeface="全真中黑體" charset="-120"/>
              </a:rPr>
              <a:t>476</a:t>
            </a:r>
            <a:r>
              <a:rPr lang="zh-TW" altLang="en-US" sz="3200" dirty="0" smtClean="0">
                <a:solidFill>
                  <a:srgbClr val="FCB11C"/>
                </a:solidFill>
                <a:ea typeface="全真中黑體" charset="-120"/>
              </a:rPr>
              <a:t>個太陽年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 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我們現在來看歷史上發生的記載：</a:t>
            </a:r>
            <a:endParaRPr lang="zh-TW" altLang="zh-TW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8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何時</a:t>
            </a:r>
            <a:r>
              <a:rPr lang="zh-TW" altLang="zh-TW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下令</a:t>
            </a:r>
            <a:r>
              <a:rPr lang="zh-TW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重建耶路撒冷城牆</a:t>
            </a:r>
            <a:endParaRPr kumimoji="1" lang="zh-TW" altLang="en-US" sz="6000" dirty="0">
              <a:solidFill>
                <a:srgbClr val="FFC000"/>
              </a:solidFill>
              <a:latin typeface="+mn-lt"/>
              <a:ea typeface="全真中黑體" charset="-120"/>
              <a:cs typeface="全真中黑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sz="2700" dirty="0">
                <a:solidFill>
                  <a:schemeClr val="tx1"/>
                </a:solidFill>
                <a:ea typeface="全真中黑體" charset="-120"/>
              </a:rPr>
              <a:t>舊約聖經的尼希米記第二章告訴我們，亞達薛西王二十年，尼散月時，波斯王亞達薛西下令重建耶路撒冷城牆，這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</a:rPr>
              <a:t>是</a:t>
            </a:r>
            <a:r>
              <a:rPr lang="zh-TW" altLang="en-US" sz="2700" dirty="0" smtClean="0">
                <a:solidFill>
                  <a:srgbClr val="FCB11C"/>
                </a:solidFill>
                <a:ea typeface="全真中黑體" charset="-120"/>
              </a:rPr>
              <a:t>主前</a:t>
            </a:r>
            <a:r>
              <a:rPr lang="en-US" altLang="zh-TW" sz="2700" dirty="0">
                <a:solidFill>
                  <a:srgbClr val="FCB11C"/>
                </a:solidFill>
                <a:ea typeface="全真中黑體" charset="-120"/>
              </a:rPr>
              <a:t>445</a:t>
            </a:r>
            <a:r>
              <a:rPr lang="zh-TW" altLang="en-US" sz="2700" dirty="0">
                <a:solidFill>
                  <a:srgbClr val="FCB11C"/>
                </a:solidFill>
                <a:ea typeface="全真中黑體" charset="-120"/>
              </a:rPr>
              <a:t>年的三月十四日</a:t>
            </a:r>
            <a:r>
              <a:rPr lang="zh-TW" altLang="en-US" sz="2700" dirty="0">
                <a:solidFill>
                  <a:schemeClr val="tx1"/>
                </a:solidFill>
                <a:ea typeface="全真中黑體" charset="-120"/>
              </a:rPr>
              <a:t>。</a:t>
            </a:r>
            <a:endParaRPr lang="zh-TW" altLang="zh-TW" sz="2700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大英</a:t>
            </a:r>
            <a:r>
              <a:rPr lang="zh-TW" altLang="en-US" sz="2700" i="1" dirty="0" smtClean="0">
                <a:solidFill>
                  <a:schemeClr val="tx1"/>
                </a:solidFill>
                <a:ea typeface="全真中黑體" charset="-120"/>
              </a:rPr>
              <a:t>百科全書指出</a:t>
            </a: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，這位亞達薛西王（</a:t>
            </a:r>
            <a:r>
              <a:rPr lang="en-US" altLang="zh-TW" sz="2700" i="1" dirty="0">
                <a:solidFill>
                  <a:schemeClr val="tx1"/>
                </a:solidFill>
                <a:ea typeface="全真中黑體" charset="-120"/>
              </a:rPr>
              <a:t>Artaxerxes </a:t>
            </a:r>
            <a:r>
              <a:rPr lang="en-US" altLang="zh-TW" sz="2700" i="1" dirty="0" err="1">
                <a:solidFill>
                  <a:schemeClr val="tx1"/>
                </a:solidFill>
                <a:ea typeface="全真中黑體" charset="-120"/>
              </a:rPr>
              <a:t>Longimanus</a:t>
            </a: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）</a:t>
            </a:r>
            <a:r>
              <a:rPr lang="zh-TW" altLang="en-US" sz="2700" i="1" dirty="0" smtClean="0">
                <a:solidFill>
                  <a:schemeClr val="tx1"/>
                </a:solidFill>
                <a:ea typeface="全真中黑體" charset="-120"/>
              </a:rPr>
              <a:t>在主前</a:t>
            </a:r>
            <a:r>
              <a:rPr lang="en-US" altLang="zh-TW" sz="2700" i="1" dirty="0">
                <a:solidFill>
                  <a:schemeClr val="tx1"/>
                </a:solidFill>
                <a:ea typeface="全真中黑體" charset="-120"/>
              </a:rPr>
              <a:t>465</a:t>
            </a: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年七月登基，作了瑪代波斯帝國的王。</a:t>
            </a:r>
            <a:endParaRPr lang="en-US" altLang="zh-TW" sz="2700" i="1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根據希伯來人的傳統，在記載沒有提到某個月的第幾號時，就是指那個月的第一日。因此，亞達薛西王下令的日子，在他登基的第二十年，就是希伯來曆公元前</a:t>
            </a:r>
            <a:r>
              <a:rPr lang="en-US" altLang="zh-TW" sz="2700" i="1" dirty="0">
                <a:solidFill>
                  <a:schemeClr val="tx1"/>
                </a:solidFill>
                <a:ea typeface="全真中黑體" charset="-120"/>
              </a:rPr>
              <a:t>445</a:t>
            </a: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年的尼散月第一日。</a:t>
            </a:r>
            <a:r>
              <a:rPr lang="zh-TW" altLang="en-US" sz="2700" i="1" dirty="0" smtClean="0">
                <a:solidFill>
                  <a:schemeClr val="tx1"/>
                </a:solidFill>
                <a:ea typeface="全真中黑體" charset="-120"/>
              </a:rPr>
              <a:t>而主前</a:t>
            </a:r>
            <a:r>
              <a:rPr lang="en-US" altLang="zh-TW" sz="2700" i="1" dirty="0">
                <a:solidFill>
                  <a:schemeClr val="tx1"/>
                </a:solidFill>
                <a:ea typeface="全真中黑體" charset="-120"/>
              </a:rPr>
              <a:t>445</a:t>
            </a:r>
            <a:r>
              <a:rPr lang="zh-TW" altLang="en-US" sz="2700" i="1" dirty="0">
                <a:solidFill>
                  <a:schemeClr val="tx1"/>
                </a:solidFill>
                <a:ea typeface="全真中黑體" charset="-120"/>
              </a:rPr>
              <a:t>年的尼散日就是三月十四日</a:t>
            </a:r>
            <a:r>
              <a:rPr lang="zh-TW" altLang="en-US" sz="2700" i="1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sz="2700" i="1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6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1"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從下令重建到耶穌被釘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9370" y="1600200"/>
            <a:ext cx="1004341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在新約聖經福音書中，我們看見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主後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</a:rPr>
              <a:t>32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年，尼散月十日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，耶穌騎著驢進入耶路撒冷，百姓歡呼稱祂為王、彌賽亞（可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11:1-12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）。這是唯一一次主耶穌讓人稱呼祂是彌賽亞。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四天之後，十四日，就是逾越節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，祂就被釘了十字架，被剪除了。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讓我們算一下：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主前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445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年，三月十四日，亞達薛西王下令重建耶路撒冷城牆。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到主後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32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年，三月十四日耶穌被釘十字架，一共有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477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年，扣去沒有公元零年的一年，正好是</a:t>
            </a:r>
            <a:r>
              <a:rPr lang="en-US" altLang="zh-TW" dirty="0" smtClean="0">
                <a:solidFill>
                  <a:srgbClr val="FCB11C"/>
                </a:solidFill>
                <a:ea typeface="全真中黑體" charset="-120"/>
              </a:rPr>
              <a:t>476</a:t>
            </a:r>
            <a:r>
              <a:rPr lang="zh-TW" altLang="en-US" dirty="0" smtClean="0">
                <a:solidFill>
                  <a:srgbClr val="FCB11C"/>
                </a:solidFill>
                <a:ea typeface="全真中黑體" charset="-120"/>
              </a:rPr>
              <a:t>個太陽年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1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/>
                <a:cs typeface="全真中黑體"/>
              </a:rPr>
              <a:t>以色列離棄神，被擄七十年歸回</a:t>
            </a:r>
            <a:endParaRPr lang="zh-TW" altLang="en-US" sz="6000" dirty="0">
              <a:solidFill>
                <a:srgbClr val="FFC000"/>
              </a:solidFill>
              <a:latin typeface="+mn-lt"/>
              <a:ea typeface="全真中黑體"/>
              <a:cs typeface="全真中黑體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25" y="1828800"/>
            <a:ext cx="10890482" cy="4648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以色列拜偶像，離棄神。</a:t>
            </a:r>
            <a:endParaRPr lang="en-US" altLang="zh-TW" sz="3200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神興起巴比倫帝國攻打以色列。以色列三次被擄。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神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吩咐耶利米對「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被遷徙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還存活的長老，以及祭司、申言者和眾民，就是尼布甲尼撒從耶路撒冷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遷徙到巴比倫去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」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sym typeface="Wingdings"/>
              </a:rPr>
              <a:t>（這些人在巴比倫王第一次攻破耶路撒冷時被擄。）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「為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巴比倫所定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的七十年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滿了以後，我要眷顧你們，向你們堅立我美善的話，將你們帶回這地方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。」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（耶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29:10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）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30000"/>
              </a:lnSpc>
            </a:pPr>
            <a:endParaRPr lang="zh-TW" altLang="en-US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5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/>
                <a:cs typeface="全真中黑體"/>
              </a:rPr>
              <a:t>被擄七十年歸回</a:t>
            </a:r>
            <a:endParaRPr lang="zh-TW" altLang="en-US" sz="6000" dirty="0">
              <a:solidFill>
                <a:srgbClr val="FFC000"/>
              </a:solidFill>
              <a:latin typeface="+mn-lt"/>
              <a:ea typeface="全真中黑體"/>
              <a:cs typeface="全真中黑體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690688"/>
            <a:ext cx="10734206" cy="47863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主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前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605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，巴比倫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王尼布甲尼撒第一次攻破耶路撒冷，但以理和王與貴冑被擄 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（遷徙）。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主前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537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春，所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羅巴伯帶領第一批遺民四萬二千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人歸回。第二年（主前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536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年），歸回的遺民立聖殿的根基。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605-536=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69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年（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</a:rPr>
              <a:t>太陽年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）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69x365.25=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25202.25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日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25202.25/360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=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70 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</a:rPr>
              <a:t>聖經年</a:t>
            </a:r>
            <a:endParaRPr lang="en-US" altLang="zh-TW" dirty="0" smtClean="0">
              <a:solidFill>
                <a:srgbClr val="FFC000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預言的七十年，照著被擄的時間，這預言應驗了。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</a:pPr>
            <a:endParaRPr lang="zh-TW" altLang="en-US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8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kumimoji="1" lang="zh-TW" altLang="en-US" sz="600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如此精準的預言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557" y="1690688"/>
            <a:ext cx="10822899" cy="475508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有誰能如此精準的預言將來幾百年後要發生的事？</a:t>
            </a:r>
            <a:endParaRPr kumimoji="0" lang="en-US" altLang="zh-TW" sz="3200" dirty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10000"/>
              </a:lnSpc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僅有這位創天造地的神！</a:t>
            </a:r>
            <a:endParaRPr kumimoji="0" lang="en-US" altLang="zh-TW" sz="3200" dirty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10000"/>
              </a:lnSpc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耶和華神說，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「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你們要追念上古起頭的事，因為我是神，再沒有別神；我是神，沒有像我的；我從起初指明末後的事，從古時言明未成的事，說，我的籌算必立定，凡我所喜悅的，我必成就。我已說出，也必成就；我已謀定，也必作成。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 」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（賽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</a:rPr>
              <a:t>46:9~11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）</a:t>
            </a:r>
            <a:endParaRPr kumimoji="0" lang="en-US" altLang="zh-TW" sz="3200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我們要關心、注意神所關心、籌算、喜悅、謀定的事。</a:t>
            </a:r>
            <a:endParaRPr kumimoji="0" lang="zh-TW" altLang="zh-TW" sz="3200" dirty="0">
              <a:solidFill>
                <a:schemeClr val="tx1"/>
              </a:solidFill>
              <a:effectLst/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0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dirty="0">
                <a:solidFill>
                  <a:srgbClr val="FFB74A"/>
                </a:solidFill>
                <a:latin typeface="+mn-lt"/>
                <a:ea typeface="全真中黑體" charset="-120"/>
                <a:cs typeface="全真中黑體" charset="-120"/>
              </a:rPr>
              <a:t>以色列復國 倒數開始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93" y="1905000"/>
            <a:ext cx="10089397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以色列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於主前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606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年被滅亡。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第一世紀，耶穌親自預言以色列要復國。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馬太福音二十四章，主耶穌預言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：「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你們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可以從</a:t>
            </a:r>
            <a:r>
              <a:rPr lang="zh-TW" altLang="en-US" sz="3200" b="1" u="sng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無花果樹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學個比方：</a:t>
            </a:r>
            <a:r>
              <a:rPr lang="zh-TW" altLang="en-US" sz="3200" u="sng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當樹枝發嫩長葉的時候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，你們就知道夏天近了；照樣，你們幾時看見這一切的事，也該知道那夏天近了，正在門口了。</a:t>
            </a:r>
            <a:r>
              <a:rPr lang="zh-TW" altLang="en-US" sz="3200" dirty="0">
                <a:ea typeface="全真中黑體" charset="-120"/>
                <a:cs typeface="全真中黑體" charset="-120"/>
              </a:rPr>
              <a:t> </a:t>
            </a:r>
            <a:r>
              <a:rPr lang="zh-TW" altLang="en-US" sz="3200" dirty="0" smtClean="0">
                <a:ea typeface="全真中黑體" charset="-120"/>
                <a:cs typeface="全真中黑體" charset="-120"/>
              </a:rPr>
              <a:t>」</a:t>
            </a:r>
            <a:endParaRPr lang="en-US" altLang="zh-TW" sz="3200" dirty="0" smtClean="0"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無花果樹表徵以色列人。</a:t>
            </a:r>
            <a:endParaRPr lang="zh-TW" altLang="en-US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為什麼以色列在</a:t>
            </a:r>
            <a:r>
              <a:rPr lang="en-US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1948</a:t>
            </a:r>
            <a:r>
              <a:rPr lang="zh-TW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年復國？</a:t>
            </a:r>
            <a:endParaRPr kumimoji="1" lang="zh-TW" altLang="en-US" sz="6000" dirty="0">
              <a:solidFill>
                <a:srgbClr val="FFC000"/>
              </a:solidFill>
              <a:latin typeface="+mn-lt"/>
              <a:ea typeface="全真中黑體" charset="-120"/>
              <a:cs typeface="全真中黑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9311" y="1828800"/>
            <a:ext cx="10073391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主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前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593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到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571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年，耶和華神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吩咐以西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結說，「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你要</a:t>
            </a:r>
            <a:r>
              <a:rPr kumimoji="0" lang="zh-TW" altLang="zh-TW" sz="3200" dirty="0" smtClean="0">
                <a:solidFill>
                  <a:srgbClr val="FFC000"/>
                </a:solidFill>
                <a:effectLst/>
                <a:ea typeface="全真中黑體" charset="-120"/>
                <a:cs typeface="全真中黑體" charset="-120"/>
              </a:rPr>
              <a:t>向左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側臥，承當</a:t>
            </a:r>
            <a:r>
              <a:rPr kumimoji="0" lang="zh-TW" altLang="zh-TW" sz="3200" dirty="0" smtClean="0">
                <a:solidFill>
                  <a:srgbClr val="FFC000"/>
                </a:solidFill>
                <a:effectLst/>
                <a:ea typeface="全真中黑體" charset="-120"/>
                <a:cs typeface="全真中黑體" charset="-120"/>
              </a:rPr>
              <a:t>以色列家的罪孽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。要按你向左側臥的日數，擔當他們的罪孽。</a:t>
            </a:r>
            <a:endParaRPr kumimoji="0" lang="en-US" altLang="zh-TW" sz="3200" dirty="0" smtClean="0">
              <a:solidFill>
                <a:srgbClr val="FFFF00"/>
              </a:solidFill>
              <a:effectLst/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因為我已將他們作孽的年數，定為你向左側臥的日數，就是</a:t>
            </a:r>
            <a:r>
              <a:rPr kumimoji="0" lang="zh-TW" altLang="zh-TW" sz="3200" dirty="0" smtClean="0">
                <a:solidFill>
                  <a:srgbClr val="FFC000"/>
                </a:solidFill>
                <a:effectLst/>
                <a:ea typeface="全真中黑體" charset="-120"/>
                <a:cs typeface="全真中黑體" charset="-120"/>
              </a:rPr>
              <a:t>三百九十日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，你要這樣擔當以色列家的罪孽。</a:t>
            </a:r>
            <a:endParaRPr kumimoji="0" lang="en-US" altLang="zh-TW" sz="3200" dirty="0" smtClean="0">
              <a:solidFill>
                <a:srgbClr val="FFFF00"/>
              </a:solidFill>
              <a:effectLst/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再者，你滿了這些日子，還要</a:t>
            </a:r>
            <a:r>
              <a:rPr kumimoji="0" lang="zh-TW" altLang="zh-TW" sz="3200" dirty="0" smtClean="0">
                <a:solidFill>
                  <a:srgbClr val="4AFF2F"/>
                </a:solidFill>
                <a:effectLst/>
                <a:ea typeface="全真中黑體" charset="-120"/>
                <a:cs typeface="全真中黑體" charset="-120"/>
              </a:rPr>
              <a:t>向右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側臥，擔當</a:t>
            </a:r>
            <a:r>
              <a:rPr kumimoji="0" lang="zh-TW" altLang="zh-TW" sz="3200" dirty="0" smtClean="0">
                <a:solidFill>
                  <a:srgbClr val="4AFF2F"/>
                </a:solidFill>
                <a:effectLst/>
                <a:ea typeface="全真中黑體" charset="-120"/>
                <a:cs typeface="全真中黑體" charset="-120"/>
              </a:rPr>
              <a:t>猶大家的罪孽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、我給你定規側臥</a:t>
            </a:r>
            <a:r>
              <a:rPr kumimoji="0" lang="zh-TW" altLang="zh-TW" sz="3200" dirty="0" smtClean="0">
                <a:solidFill>
                  <a:srgbClr val="4AFF2F"/>
                </a:solidFill>
                <a:effectLst/>
                <a:ea typeface="全真中黑體" charset="-120"/>
                <a:cs typeface="全真中黑體" charset="-120"/>
              </a:rPr>
              <a:t>四十日</a:t>
            </a:r>
            <a:r>
              <a:rPr kumimoji="0" lang="zh-TW" altLang="zh-TW" sz="3200" dirty="0" smtClean="0">
                <a:solidFill>
                  <a:srgbClr val="FFFF00"/>
                </a:solidFill>
                <a:effectLst/>
                <a:ea typeface="全真中黑體" charset="-120"/>
                <a:cs typeface="全真中黑體" charset="-120"/>
              </a:rPr>
              <a:t>，一日頂一年。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」（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4:4~6</a:t>
            </a:r>
            <a:r>
              <a:rPr kumimoji="0" lang="zh-TW" altLang="zh-TW" sz="3200" dirty="0" smtClean="0">
                <a:solidFill>
                  <a:schemeClr val="tx1"/>
                </a:solidFill>
                <a:effectLst/>
                <a:ea typeface="全真中黑體" charset="-120"/>
                <a:cs typeface="全真中黑體" charset="-120"/>
              </a:rPr>
              <a:t>）</a:t>
            </a:r>
          </a:p>
          <a:p>
            <a:pPr eaLnBrk="1" hangingPunct="1">
              <a:lnSpc>
                <a:spcPct val="120000"/>
              </a:lnSpc>
              <a:defRPr/>
            </a:pPr>
            <a:endParaRPr lang="zh-TW" altLang="en-US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43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神是有時間表的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06" y="1451674"/>
            <a:ext cx="11096787" cy="5057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神在創造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萬物時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，每一天都照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著祂的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時間表。第七天，祂就安息了。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神給亞伯拉罕的預言：正面：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明年「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到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了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約定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的日期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，明年這時候，我必回到你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這裡，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撒拉必生一個兒子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。」（創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18:14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）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負面：他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的子孫要從為奴之地出來，那個時間是「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亞摩利人的罪孽滿盈」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的時候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。（創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15:16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）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出埃及時，神制定了逾越節，那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一天，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是「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正滿了四百三十年的那一天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！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主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耶穌的出生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，是「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時候滿足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。（加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4:4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）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主耶穌的被釘死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也是照著神的時間表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，但以理書的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七十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個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七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這世代的終結，神也訂下了一個時間表，並且給了我們許多兆頭、機會。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813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神對北方與南方的審判</a:t>
            </a:r>
            <a:endParaRPr lang="zh-TW" altLang="en-US" sz="6000" dirty="0">
              <a:solidFill>
                <a:srgbClr val="FFC000"/>
              </a:solidFill>
              <a:latin typeface="+mn-lt"/>
              <a:ea typeface="全真中黑體" charset="-120"/>
              <a:cs typeface="全真中黑體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379" y="1690688"/>
            <a:ext cx="10283253" cy="48625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神對以西結說這個預言的時候，耶路撒冷城已經被巴比倫王攻破兩次，以西結在</a:t>
            </a:r>
            <a:r>
              <a:rPr lang="zh-TW" altLang="en-US">
                <a:solidFill>
                  <a:schemeClr val="tx1"/>
                </a:solidFill>
                <a:ea typeface="全真中黑體" charset="-120"/>
              </a:rPr>
              <a:t>第二</a:t>
            </a:r>
            <a:r>
              <a:rPr lang="zh-TW" altLang="en-US" smtClean="0">
                <a:solidFill>
                  <a:schemeClr val="tx1"/>
                </a:solidFill>
                <a:ea typeface="全真中黑體" charset="-120"/>
              </a:rPr>
              <a:t>次城破時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被擄到巴比倫去了。</a:t>
            </a:r>
            <a:endParaRPr lang="en-US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神吩咐以西結向左邊側臥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390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日，擔當北方以色列家的罪孽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然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後向右邊側臥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40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日，擔當南方猶大家的罪孽。並且側臥的一日頂一年。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因此，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390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天是對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北方以色列家的審判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 40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天 是對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南方猶大家的審判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這兩者相加，就等於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</a:rPr>
              <a:t>430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年，對整個以色列人的審判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。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68313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猶大家被</a:t>
            </a:r>
            <a:r>
              <a:rPr lang="zh-TW" altLang="en-US" sz="6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擄（遷徙）七十年</a:t>
            </a:r>
            <a:endParaRPr lang="en-US" altLang="zh-TW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380" y="1690688"/>
            <a:ext cx="10193312" cy="463391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主</a:t>
            </a:r>
            <a:r>
              <a:rPr lang="zh-TW" altLang="zh-TW" sz="3200" dirty="0" smtClean="0">
                <a:solidFill>
                  <a:schemeClr val="tx1"/>
                </a:solidFill>
                <a:ea typeface="全真中黑體" charset="-120"/>
              </a:rPr>
              <a:t>前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606 </a:t>
            </a:r>
            <a:r>
              <a:rPr lang="zh-TW" altLang="zh-TW" sz="3200" dirty="0">
                <a:solidFill>
                  <a:schemeClr val="tx1"/>
                </a:solidFill>
                <a:ea typeface="全真中黑體" charset="-120"/>
              </a:rPr>
              <a:t>年，南方猶大家被巴比倫滅亡，擄到巴比倫七十年</a:t>
            </a:r>
            <a:r>
              <a:rPr lang="zh-TW" altLang="zh-TW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這些神看為不是被擄，而是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被遷徙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，是神「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打發他們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」去的。他們在巴比倫七十年，然後要歸回，被神看為是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好無花果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。（耶利米書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24:5~7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）。</a:t>
            </a:r>
            <a:endParaRPr lang="zh-TW" altLang="zh-TW" sz="3200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430 </a:t>
            </a:r>
            <a:r>
              <a:rPr lang="zh-TW" altLang="zh-TW" sz="3200" dirty="0">
                <a:solidFill>
                  <a:schemeClr val="tx1"/>
                </a:solidFill>
                <a:ea typeface="全真中黑體" charset="-120"/>
              </a:rPr>
              <a:t>年的審判扣去這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70</a:t>
            </a:r>
            <a:r>
              <a:rPr lang="zh-TW" altLang="zh-TW" sz="3200" dirty="0" smtClean="0">
                <a:solidFill>
                  <a:schemeClr val="tx1"/>
                </a:solidFill>
                <a:ea typeface="全真中黑體" charset="-120"/>
              </a:rPr>
              <a:t>年的被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遷徙到巴比倫</a:t>
            </a:r>
            <a:r>
              <a:rPr lang="zh-TW" altLang="zh-TW" sz="3200" dirty="0" smtClean="0">
                <a:solidFill>
                  <a:schemeClr val="tx1"/>
                </a:solidFill>
                <a:ea typeface="全真中黑體" charset="-120"/>
              </a:rPr>
              <a:t>，</a:t>
            </a:r>
            <a:r>
              <a:rPr lang="zh-TW" altLang="zh-TW" sz="3200" dirty="0">
                <a:solidFill>
                  <a:schemeClr val="tx1"/>
                </a:solidFill>
                <a:ea typeface="全真中黑體" charset="-120"/>
              </a:rPr>
              <a:t>剩下</a:t>
            </a:r>
            <a:r>
              <a:rPr lang="en-US" altLang="zh-TW" sz="3200" dirty="0">
                <a:solidFill>
                  <a:srgbClr val="FFC000"/>
                </a:solidFill>
                <a:ea typeface="全真中黑體" charset="-120"/>
              </a:rPr>
              <a:t>360</a:t>
            </a:r>
            <a:r>
              <a:rPr lang="zh-TW" altLang="zh-TW" sz="3200" dirty="0" smtClean="0">
                <a:solidFill>
                  <a:srgbClr val="FFC000"/>
                </a:solidFill>
                <a:ea typeface="全真中黑體" charset="-120"/>
              </a:rPr>
              <a:t>年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的審判</a:t>
            </a:r>
            <a:r>
              <a:rPr lang="zh-TW" altLang="zh-TW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這剩下的壞無花果要遭受到神嚴厲的懲罰。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endParaRPr lang="zh-TW" altLang="zh-TW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759698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利未記</a:t>
            </a:r>
            <a:r>
              <a:rPr lang="en-US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26</a:t>
            </a:r>
            <a:r>
              <a:rPr lang="zh-TW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章</a:t>
            </a:r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的七倍懲罰</a:t>
            </a:r>
            <a:endParaRPr kumimoji="1" lang="zh-TW" altLang="en-US" sz="6000" dirty="0">
              <a:solidFill>
                <a:srgbClr val="FFC000"/>
              </a:solidFill>
              <a:latin typeface="+mn-lt"/>
              <a:ea typeface="全真中黑體" charset="-120"/>
              <a:cs typeface="全真中黑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599" cy="49387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神在利未記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26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章先說明，神要給以色列人祝福，如果他們聽從神的話，還列出了各項的祝福。</a:t>
            </a:r>
            <a:endParaRPr lang="en-US" altLang="zh-TW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但接著神也警告他們，如果他們不聽從神，一直不願意悔改，一項一項的災禍會臨到他們。「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這些事之後，你們若還不聽從我，我就要為你們的罪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加七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</a:rPr>
              <a:t>倍懲治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你們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。 」（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26:18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）「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你們行事若與我反對，不肯聽從我，我就要按你們的罪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加七倍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</a:rPr>
              <a:t>降災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與你們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。 」（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26:21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）「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我要親自因你們的罪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加七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</a:rPr>
              <a:t>倍擊打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你們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。 」（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26:24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）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神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對頑梗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、悖逆的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以色列人，有一個</a:t>
            </a:r>
            <a:r>
              <a:rPr lang="zh-TW" altLang="en-US" b="1" dirty="0">
                <a:solidFill>
                  <a:srgbClr val="FFC000"/>
                </a:solidFill>
                <a:ea typeface="全真中黑體" charset="-120"/>
              </a:rPr>
              <a:t>七倍加重的懲罰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，直到「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我要把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</a:rPr>
              <a:t>你們分散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在列國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</a:rPr>
              <a:t>中</a:t>
            </a:r>
            <a:r>
              <a:rPr lang="mr-IN" altLang="zh-TW" dirty="0" smtClean="0">
                <a:solidFill>
                  <a:srgbClr val="FFFF00"/>
                </a:solidFill>
                <a:ea typeface="全真中黑體" charset="-120"/>
              </a:rPr>
              <a:t>…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</a:rPr>
              <a:t>；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</a:rPr>
              <a:t>你們的地要變為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</a:rPr>
              <a:t>荒涼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。 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」（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26:33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330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ea typeface="全真中黑體" charset="0"/>
                <a:cs typeface="全真中黑體" charset="0"/>
              </a:rPr>
              <a:t>神對祂的子民審判的期限</a:t>
            </a:r>
            <a:endParaRPr kumimoji="1" lang="zh-TW" altLang="en-US" sz="6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97" y="1798820"/>
            <a:ext cx="10897849" cy="4754380"/>
          </a:xfrm>
        </p:spPr>
        <p:txBody>
          <a:bodyPr>
            <a:normAutofit/>
          </a:bodyPr>
          <a:lstStyle/>
          <a:p>
            <a:pPr>
              <a:lnSpc>
                <a:spcPts val="4138"/>
              </a:lnSpc>
              <a:defRPr/>
            </a:pP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再次離棄神的</a:t>
            </a:r>
            <a:r>
              <a:rPr kumimoji="0" lang="en-US" altLang="zh-TW" dirty="0">
                <a:solidFill>
                  <a:schemeClr val="tx1"/>
                </a:solidFill>
                <a:effectLst/>
                <a:ea typeface="全真中黑體" charset="-120"/>
              </a:rPr>
              <a:t>360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年是遭受神七倍的審判，乘以七，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得到</a:t>
            </a:r>
            <a:r>
              <a:rPr kumimoji="0" lang="en-US" altLang="zh-TW" dirty="0">
                <a:solidFill>
                  <a:srgbClr val="FFC000"/>
                </a:solidFill>
                <a:effectLst/>
                <a:ea typeface="全真中黑體" charset="-120"/>
              </a:rPr>
              <a:t>2,520</a:t>
            </a:r>
            <a:r>
              <a:rPr kumimoji="0" lang="zh-TW" altLang="en-US" dirty="0">
                <a:solidFill>
                  <a:srgbClr val="FFC000"/>
                </a:solidFill>
                <a:effectLst/>
                <a:ea typeface="全真中黑體" charset="-120"/>
              </a:rPr>
              <a:t>年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。</a:t>
            </a:r>
            <a:endParaRPr kumimoji="0" lang="zh-TW" altLang="zh-TW" dirty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ts val="4138"/>
              </a:lnSpc>
              <a:defRPr/>
            </a:pP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這些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年日都是聖經中的猶太曆，一年僅有</a:t>
            </a:r>
            <a:r>
              <a:rPr kumimoji="0" lang="en-US" altLang="zh-TW" dirty="0">
                <a:solidFill>
                  <a:schemeClr val="tx1"/>
                </a:solidFill>
                <a:effectLst/>
                <a:ea typeface="全真中黑體" charset="-120"/>
              </a:rPr>
              <a:t>360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天，我們將這</a:t>
            </a:r>
            <a:r>
              <a:rPr kumimoji="0" lang="en-US" altLang="zh-TW" dirty="0">
                <a:solidFill>
                  <a:schemeClr val="tx1"/>
                </a:solidFill>
                <a:effectLst/>
                <a:ea typeface="全真中黑體" charset="-120"/>
              </a:rPr>
              <a:t>2,520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年轉換成日子：</a:t>
            </a:r>
            <a:r>
              <a:rPr kumimoji="0" lang="en-US" altLang="zh-TW" dirty="0">
                <a:solidFill>
                  <a:schemeClr val="tx1"/>
                </a:solidFill>
                <a:effectLst/>
                <a:ea typeface="全真中黑體" charset="-120"/>
              </a:rPr>
              <a:t> </a:t>
            </a:r>
            <a:r>
              <a:rPr kumimoji="0" lang="en-US" altLang="zh-TW" dirty="0" smtClean="0">
                <a:solidFill>
                  <a:schemeClr val="tx1"/>
                </a:solidFill>
                <a:effectLst/>
                <a:ea typeface="全真中黑體" charset="-120"/>
              </a:rPr>
              <a:t>2520 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乘以</a:t>
            </a:r>
            <a:r>
              <a:rPr kumimoji="0" lang="en-US" altLang="zh-TW" dirty="0" smtClean="0">
                <a:solidFill>
                  <a:schemeClr val="tx1"/>
                </a:solidFill>
                <a:effectLst/>
                <a:ea typeface="全真中黑體" charset="-120"/>
              </a:rPr>
              <a:t>360 = 907</a:t>
            </a:r>
            <a:r>
              <a:rPr kumimoji="0" lang="en-US" altLang="zh-TW" dirty="0">
                <a:solidFill>
                  <a:schemeClr val="tx1"/>
                </a:solidFill>
                <a:effectLst/>
                <a:ea typeface="全真中黑體" charset="-120"/>
              </a:rPr>
              <a:t>, 200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天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，除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以太陽曆的一年有</a:t>
            </a:r>
            <a:r>
              <a:rPr kumimoji="0" lang="en-US" altLang="zh-TW" dirty="0">
                <a:solidFill>
                  <a:schemeClr val="tx1"/>
                </a:solidFill>
                <a:effectLst/>
                <a:ea typeface="全真中黑體" charset="-120"/>
              </a:rPr>
              <a:t>365.25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天，得到</a:t>
            </a:r>
            <a:r>
              <a:rPr kumimoji="0" lang="en-US" altLang="zh-TW" dirty="0" smtClean="0">
                <a:solidFill>
                  <a:srgbClr val="FFC000"/>
                </a:solidFill>
                <a:effectLst/>
                <a:ea typeface="全真中黑體" charset="-120"/>
              </a:rPr>
              <a:t>2,483</a:t>
            </a:r>
            <a:r>
              <a:rPr kumimoji="0" lang="zh-TW" altLang="en-US" dirty="0" smtClean="0">
                <a:solidFill>
                  <a:srgbClr val="FFC000"/>
                </a:solidFill>
                <a:effectLst/>
                <a:ea typeface="全真中黑體" charset="-120"/>
              </a:rPr>
              <a:t>年（太陽曆）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。</a:t>
            </a:r>
            <a:endParaRPr kumimoji="0" lang="en-US" altLang="zh-TW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自從歸回後（主前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536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年），再次離棄神而遭到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2483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 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年的懲罰：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2483 </a:t>
            </a:r>
            <a:r>
              <a:rPr lang="mr-IN" altLang="zh-TW" dirty="0">
                <a:solidFill>
                  <a:schemeClr val="tx1"/>
                </a:solidFill>
                <a:ea typeface="全真中黑體" charset="-120"/>
              </a:rPr>
              <a:t>–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 536 = 1947      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  </a:t>
            </a:r>
            <a:r>
              <a:rPr lang="en-US" altLang="zh-TW" u="sng" dirty="0">
                <a:solidFill>
                  <a:schemeClr val="tx1"/>
                </a:solidFill>
                <a:ea typeface="全真中黑體" charset="-120"/>
              </a:rPr>
              <a:t>+       1   </a:t>
            </a:r>
            <a:r>
              <a:rPr lang="zh-TW" altLang="en-US" u="sng" dirty="0">
                <a:solidFill>
                  <a:schemeClr val="tx1"/>
                </a:solidFill>
                <a:ea typeface="全真中黑體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        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因為沒有公元零年</a:t>
            </a:r>
            <a:endParaRPr lang="zh-TW" altLang="zh-TW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 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我們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得到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</a:rPr>
              <a:t>主後</a:t>
            </a:r>
            <a:r>
              <a:rPr lang="en-US" altLang="zh-TW" dirty="0" smtClean="0">
                <a:solidFill>
                  <a:srgbClr val="FFC000"/>
                </a:solidFill>
                <a:ea typeface="全真中黑體" charset="-120"/>
              </a:rPr>
              <a:t> 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</a:rPr>
              <a:t>1948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</a:rPr>
              <a:t>年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，就是神對以色列人的審判了結的一年。</a:t>
            </a:r>
            <a:endParaRPr lang="en-US" altLang="zh-TW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ts val="4138"/>
              </a:lnSpc>
              <a:defRPr/>
            </a:pPr>
            <a:endParaRPr lang="zh-TW" altLang="en-US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3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9391" y="539646"/>
            <a:ext cx="10463134" cy="593735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以色列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就是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在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</a:rPr>
              <a:t>1948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這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一年復國！</a:t>
            </a:r>
            <a:r>
              <a:rPr kumimoji="0" lang="en-US" altLang="zh-TW" sz="3200" dirty="0">
                <a:solidFill>
                  <a:schemeClr val="tx1"/>
                </a:solidFill>
                <a:effectLst/>
                <a:ea typeface="全真中黑體" charset="-120"/>
              </a:rPr>
              <a:t> 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就是照著神的預言，清楚並準確的應驗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！</a:t>
            </a:r>
            <a:endParaRPr kumimoji="0" lang="en-US" altLang="zh-TW" sz="3200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以色列人亡國了兩千多年，仍能照著神的應許，回到列祖之地，再次復國。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神是言出必行的。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「</a:t>
            </a:r>
            <a:r>
              <a:rPr lang="zh-TW" altLang="en-US" sz="3600" dirty="0" smtClean="0">
                <a:solidFill>
                  <a:srgbClr val="FFFF00"/>
                </a:solidFill>
                <a:ea typeface="全真中黑體" charset="-120"/>
              </a:rPr>
              <a:t>我</a:t>
            </a:r>
            <a:r>
              <a:rPr lang="zh-TW" altLang="en-US" sz="3600" dirty="0">
                <a:solidFill>
                  <a:srgbClr val="FFFF00"/>
                </a:solidFill>
                <a:ea typeface="全真中黑體" charset="-120"/>
              </a:rPr>
              <a:t>的籌算必立定，凡我所喜悅的，我必成就。我已說出，也必成就；我已謀定，也必作成。</a:t>
            </a:r>
            <a:r>
              <a:rPr lang="zh-TW" altLang="en-US" sz="3600" dirty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」 （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賽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46:9~11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）</a:t>
            </a:r>
            <a:endParaRPr lang="en-US" altLang="zh-TW" sz="3200" dirty="0">
              <a:solidFill>
                <a:schemeClr val="tx1"/>
              </a:solidFill>
              <a:ea typeface="全真中黑體" charset="-120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zh-TW" altLang="en-US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80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922" y="247973"/>
            <a:ext cx="10640878" cy="64472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撒迦利亞書</a:t>
            </a:r>
            <a:r>
              <a:rPr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8:7~8  </a:t>
            </a:r>
            <a:r>
              <a:rPr lang="zh-TW" altLang="en-US" sz="27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萬</a:t>
            </a:r>
            <a:r>
              <a:rPr lang="zh-TW" altLang="en-US" sz="27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軍之耶和華如此說，我要從東方之地，並從日落之地，拯救我的民</a:t>
            </a:r>
            <a:r>
              <a:rPr lang="zh-TW" altLang="en-US" sz="27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。我</a:t>
            </a:r>
            <a:r>
              <a:rPr lang="zh-TW" altLang="en-US" sz="27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要領他們來，他們要住在耶路撒冷</a:t>
            </a:r>
            <a:r>
              <a:rPr lang="zh-TW" altLang="en-US" sz="27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中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27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預言時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：主前 </a:t>
            </a:r>
            <a:r>
              <a:rPr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520~518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</a:t>
            </a:r>
            <a:endParaRPr lang="en-US" altLang="zh-TW" sz="27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路</a:t>
            </a:r>
            <a:r>
              <a:rPr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21:24 </a:t>
            </a:r>
            <a:r>
              <a:rPr lang="zh-TW" altLang="en-US" sz="27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耶穌</a:t>
            </a:r>
            <a:r>
              <a:rPr lang="zh-TW" altLang="en-US" sz="27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說，耶路撒冷要被外邦人踐踏，</a:t>
            </a:r>
            <a:r>
              <a:rPr lang="zh-TW" altLang="en-US" sz="27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直到外邦人</a:t>
            </a:r>
            <a:r>
              <a:rPr lang="zh-TW" altLang="en-US" sz="27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的時期滿了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27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預言時：第一世紀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，主後</a:t>
            </a:r>
            <a:r>
              <a:rPr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32</a:t>
            </a:r>
            <a:r>
              <a:rPr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</a:t>
            </a:r>
            <a:r>
              <a:rPr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</a:t>
            </a:r>
            <a:endParaRPr lang="en-US" altLang="zh-TW" sz="27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主前</a:t>
            </a: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六世紀，耶路撒冷被巴比倫帝國毀滅，猶太人被擄。七十年後，少數遺民歸回。</a:t>
            </a: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但主後</a:t>
            </a:r>
            <a:r>
              <a:rPr kumimoji="1"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132</a:t>
            </a: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年，此城又被羅馬帝國毀滅夷平、重建、改名，想要從歷史上完全除去此城的一切記號。</a:t>
            </a:r>
            <a:endParaRPr kumimoji="1" lang="en-US" altLang="zh-TW" sz="27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但以色列於二十世紀開始歸回，於</a:t>
            </a:r>
            <a:r>
              <a:rPr kumimoji="1"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1948</a:t>
            </a: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年在阿拉伯軍隊七面進攻中奇蹟似地建國。又經歷了許多戰爭與衝突，仍然屹立至今。</a:t>
            </a:r>
            <a:endParaRPr kumimoji="1" lang="en-US" altLang="zh-TW" sz="27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kumimoji="1" lang="en-US" altLang="zh-TW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1967</a:t>
            </a:r>
            <a:r>
              <a:rPr kumimoji="1" lang="zh-TW" altLang="en-US" sz="27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年六日戰爭，他們又奪回了耶路撒冷，外邦人的時期在耶路撒冷期滿了！</a:t>
            </a:r>
            <a:endParaRPr kumimoji="1" lang="zh-TW" altLang="en-US" sz="27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762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路加福音</a:t>
            </a:r>
            <a:r>
              <a:rPr lang="en-US" altLang="zh-TW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 21:29-33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366" y="2057400"/>
            <a:ext cx="9345478" cy="2743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charset="0"/>
              <a:buChar char="n"/>
              <a:defRPr/>
            </a:pPr>
            <a:r>
              <a:rPr kumimoji="0"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耶穌又對他們說了一個比喻：</a:t>
            </a:r>
            <a:r>
              <a:rPr kumimoji="0"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你們看</a:t>
            </a:r>
            <a:r>
              <a:rPr kumimoji="0"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無花果樹和各樣的樹</a:t>
            </a:r>
            <a:r>
              <a:rPr kumimoji="0"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，它們發芽的時候，你們一看見，自己就知道夏天近了</a:t>
            </a:r>
            <a:r>
              <a:rPr kumimoji="0"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133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1060719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路加福音中的各樣的樹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386" y="1425844"/>
            <a:ext cx="10315414" cy="5127356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以色列周邊的中東國家，雖然跟猶太人都是歷史上的文明古國，但也都在二十世紀初期建國：</a:t>
            </a: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埃及         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	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	1953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獨立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        </a:t>
            </a:r>
            <a:endParaRPr lang="en-US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土耳其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		1923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  <a:endParaRPr lang="en-US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沙地阿拉伯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	1932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黎巴嫩		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1943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   </a:t>
            </a:r>
            <a:endParaRPr lang="zh-TW" altLang="en-US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敘利亞     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	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	1946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伊拉克		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1958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年</a:t>
            </a:r>
            <a:endParaRPr lang="en-US" altLang="zh-TW" dirty="0" smtClean="0">
              <a:solidFill>
                <a:schemeClr val="tx1"/>
              </a:solidFill>
              <a:ea typeface="全真中黑體" charset="-120"/>
            </a:endParaRPr>
          </a:p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約旦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		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1946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  <a:endParaRPr lang="en-US" altLang="zh-TW" dirty="0">
              <a:solidFill>
                <a:schemeClr val="tx1"/>
              </a:solidFill>
              <a:ea typeface="全真中黑體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科威特       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		1952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      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		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塞浦路斯    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1959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4802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990600"/>
            <a:ext cx="10896600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Oval 4"/>
          <p:cNvSpPr>
            <a:spLocks noChangeArrowheads="1"/>
          </p:cNvSpPr>
          <p:nvPr/>
        </p:nvSpPr>
        <p:spPr bwMode="auto">
          <a:xfrm>
            <a:off x="5486400" y="5257800"/>
            <a:ext cx="1371600" cy="914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1" name="Oval 5"/>
          <p:cNvSpPr>
            <a:spLocks noChangeArrowheads="1"/>
          </p:cNvSpPr>
          <p:nvPr/>
        </p:nvSpPr>
        <p:spPr bwMode="auto">
          <a:xfrm>
            <a:off x="3352800" y="2590800"/>
            <a:ext cx="838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2" name="Oval 6"/>
          <p:cNvSpPr>
            <a:spLocks noChangeArrowheads="1"/>
          </p:cNvSpPr>
          <p:nvPr/>
        </p:nvSpPr>
        <p:spPr bwMode="auto">
          <a:xfrm>
            <a:off x="5105400" y="2971800"/>
            <a:ext cx="838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3" name="Oval 7"/>
          <p:cNvSpPr>
            <a:spLocks noChangeArrowheads="1"/>
          </p:cNvSpPr>
          <p:nvPr/>
        </p:nvSpPr>
        <p:spPr bwMode="auto">
          <a:xfrm>
            <a:off x="4114800" y="2362200"/>
            <a:ext cx="838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4" name="Oval 8"/>
          <p:cNvSpPr>
            <a:spLocks noChangeArrowheads="1"/>
          </p:cNvSpPr>
          <p:nvPr/>
        </p:nvSpPr>
        <p:spPr bwMode="auto">
          <a:xfrm>
            <a:off x="3810000" y="3352800"/>
            <a:ext cx="685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3262313" y="3581400"/>
            <a:ext cx="685800" cy="457200"/>
          </a:xfrm>
          <a:prstGeom prst="ellipse">
            <a:avLst/>
          </a:prstGeom>
          <a:noFill/>
          <a:ln w="38100">
            <a:solidFill>
              <a:srgbClr val="0000F2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1800"/>
          </a:p>
        </p:txBody>
      </p:sp>
      <p:sp>
        <p:nvSpPr>
          <p:cNvPr id="104456" name="Oval 4"/>
          <p:cNvSpPr>
            <a:spLocks noChangeArrowheads="1"/>
          </p:cNvSpPr>
          <p:nvPr/>
        </p:nvSpPr>
        <p:spPr bwMode="auto">
          <a:xfrm>
            <a:off x="1890714" y="4495800"/>
            <a:ext cx="1004887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7" name="Oval 4"/>
          <p:cNvSpPr>
            <a:spLocks noChangeArrowheads="1"/>
          </p:cNvSpPr>
          <p:nvPr/>
        </p:nvSpPr>
        <p:spPr bwMode="auto">
          <a:xfrm>
            <a:off x="6148388" y="3962400"/>
            <a:ext cx="1014412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8" name="Oval 4"/>
          <p:cNvSpPr>
            <a:spLocks noChangeArrowheads="1"/>
          </p:cNvSpPr>
          <p:nvPr/>
        </p:nvSpPr>
        <p:spPr bwMode="auto">
          <a:xfrm>
            <a:off x="2895600" y="2376488"/>
            <a:ext cx="6096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  <p:sp>
        <p:nvSpPr>
          <p:cNvPr id="104459" name="Oval 4"/>
          <p:cNvSpPr>
            <a:spLocks noChangeArrowheads="1"/>
          </p:cNvSpPr>
          <p:nvPr/>
        </p:nvSpPr>
        <p:spPr bwMode="auto">
          <a:xfrm>
            <a:off x="3262313" y="1143000"/>
            <a:ext cx="1014412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1361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關於世界局勢的預言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885" y="2030278"/>
            <a:ext cx="9996407" cy="4446722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路加福音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21:9~11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主耶穌指出，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『</a:t>
            </a:r>
            <a:r>
              <a:rPr lang="zh-TW" altLang="en-US" sz="3200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你們聽見</a:t>
            </a:r>
            <a:r>
              <a:rPr lang="zh-TW" altLang="en-US" sz="3200" b="1" u="sng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打仗和動亂</a:t>
            </a:r>
            <a:r>
              <a:rPr lang="zh-TW" altLang="en-US" sz="3200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的事，不要驚惶；</a:t>
            </a:r>
            <a:r>
              <a:rPr lang="en-US" altLang="zh-TW" sz="3200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…</a:t>
            </a:r>
            <a:r>
              <a:rPr lang="zh-TW" altLang="en-US" sz="3200" b="1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民要起來攻打民，國要起來攻打國。</a:t>
            </a:r>
            <a:r>
              <a:rPr lang="zh-TW" altLang="en-US" sz="3200" b="1" u="sng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地要大大震動，到處必有饑荒和瘟疫</a:t>
            </a:r>
            <a:r>
              <a:rPr lang="zh-TW" altLang="en-US" sz="3200" b="1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，又有</a:t>
            </a:r>
            <a:r>
              <a:rPr lang="zh-TW" altLang="en-US" sz="3200" b="1" u="sng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恐怖</a:t>
            </a:r>
            <a:r>
              <a:rPr lang="zh-TW" altLang="en-US" sz="3200" b="1" dirty="0">
                <a:solidFill>
                  <a:srgbClr val="40F63C"/>
                </a:solidFill>
                <a:ea typeface="全真中黑體" charset="-120"/>
                <a:cs typeface="全真中黑體" charset="-120"/>
              </a:rPr>
              <a:t>的事</a:t>
            </a:r>
            <a:r>
              <a:rPr lang="en-US" altLang="zh-TW" sz="3200" dirty="0">
                <a:ea typeface="全真中黑體" charset="-120"/>
                <a:cs typeface="全真中黑體" charset="-120"/>
              </a:rPr>
              <a:t>…』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馬太福音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24『</a:t>
            </a:r>
            <a:r>
              <a:rPr lang="zh-TW" altLang="en-US" sz="3200" dirty="0">
                <a:solidFill>
                  <a:srgbClr val="66FF33"/>
                </a:solidFill>
                <a:ea typeface="全真中黑體" charset="-120"/>
                <a:cs typeface="全真中黑體" charset="-120"/>
              </a:rPr>
              <a:t>這些都是</a:t>
            </a:r>
            <a:r>
              <a:rPr lang="zh-TW" altLang="en-US" sz="3200" b="1" u="sng" dirty="0">
                <a:solidFill>
                  <a:schemeClr val="folHlink"/>
                </a:solidFill>
                <a:ea typeface="全真中黑體" charset="-120"/>
                <a:cs typeface="全真中黑體" charset="-120"/>
              </a:rPr>
              <a:t>產難</a:t>
            </a:r>
            <a:r>
              <a:rPr lang="zh-TW" altLang="en-US" sz="3200" dirty="0">
                <a:solidFill>
                  <a:srgbClr val="66FF33"/>
                </a:solidFill>
                <a:ea typeface="全真中黑體" charset="-120"/>
                <a:cs typeface="全真中黑體" charset="-120"/>
              </a:rPr>
              <a:t>的開始。</a:t>
            </a:r>
            <a:r>
              <a:rPr lang="zh-TW" altLang="en-US" sz="3200" dirty="0">
                <a:ea typeface="全真中黑體" charset="-120"/>
                <a:cs typeface="全真中黑體" charset="-120"/>
              </a:rPr>
              <a:t> </a:t>
            </a:r>
            <a:r>
              <a:rPr lang="en-US" altLang="zh-TW" sz="3200" dirty="0">
                <a:ea typeface="全真中黑體" charset="-120"/>
                <a:cs typeface="全真中黑體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6957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42820" y="381000"/>
            <a:ext cx="891152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神是有</a:t>
            </a:r>
            <a:r>
              <a:rPr lang="zh-TW" altLang="en-US" sz="600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旨意的，有目標的</a:t>
            </a:r>
            <a:endParaRPr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18" y="1633928"/>
            <a:ext cx="10822898" cy="48430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我們的禱告大都是在我們有需要時，人無法解決時才禱告，求神來幫助。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但沒有需要時，大多數人就不禱告了。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我們知不知道神並不是沒有祂自己的需要的？祂只是聽我們的使喚？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神是有旨意的，有計畫要完成的。關於這個，神需要人來認識聖經，認識祂的旨意與需要，並接受祂的生命來認識祂，以行動來配合神的行動。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神願意萬人得救，並且完全認識真理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（提前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2:9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）。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人得救了，要生命成長，並且被建造成為基督的身體，長成一個新人，作基督的配偶，迎接祂的再來，帶進神的國，終極完成於新耶路撒冷。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3360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/>
          <a:stretch>
            <a:fillRect/>
          </a:stretch>
        </p:blipFill>
        <p:spPr bwMode="auto">
          <a:xfrm>
            <a:off x="1752600" y="990601"/>
            <a:ext cx="84582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文字方塊 6"/>
          <p:cNvSpPr txBox="1">
            <a:spLocks noChangeArrowheads="1"/>
          </p:cNvSpPr>
          <p:nvPr/>
        </p:nvSpPr>
        <p:spPr bwMode="auto">
          <a:xfrm>
            <a:off x="1828800" y="228600"/>
            <a:ext cx="853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 algn="ctr">
              <a:defRPr/>
            </a:pPr>
            <a:r>
              <a:rPr kumimoji="0" lang="zh-TW" altLang="en-US" sz="4000" b="1" dirty="0">
                <a:solidFill>
                  <a:srgbClr val="011893"/>
                </a:solidFill>
                <a:latin typeface="+mn-lt"/>
                <a:ea typeface="全真中黑體" charset="-120"/>
                <a:cs typeface="全真中黑體" charset="-120"/>
              </a:rPr>
              <a:t>二十世紀以來，六級以上地震次數</a:t>
            </a:r>
            <a:endParaRPr kumimoji="0" lang="en-US" altLang="zh-TW" sz="4000" b="1" dirty="0">
              <a:solidFill>
                <a:srgbClr val="011893"/>
              </a:solidFill>
              <a:latin typeface="+mn-lt"/>
              <a:ea typeface="全真中黑體" charset="-120"/>
              <a:cs typeface="全真中黑體" charset="-120"/>
            </a:endParaRPr>
          </a:p>
          <a:p>
            <a:pPr algn="ctr">
              <a:defRPr/>
            </a:pPr>
            <a:r>
              <a:rPr kumimoji="0" lang="en-US" altLang="zh-TW" b="1" dirty="0">
                <a:solidFill>
                  <a:srgbClr val="011893"/>
                </a:solidFill>
                <a:latin typeface="+mn-lt"/>
                <a:ea typeface="全真中黑體" charset="-120"/>
                <a:cs typeface="全真中黑體" charset="-120"/>
              </a:rPr>
              <a:t>http://</a:t>
            </a:r>
            <a:r>
              <a:rPr kumimoji="0" lang="en-US" altLang="zh-TW" b="1" dirty="0" err="1">
                <a:solidFill>
                  <a:srgbClr val="011893"/>
                </a:solidFill>
                <a:latin typeface="+mn-lt"/>
                <a:ea typeface="全真中黑體" charset="-120"/>
                <a:cs typeface="全真中黑體" charset="-120"/>
              </a:rPr>
              <a:t>earthquake.usgs.gov</a:t>
            </a:r>
            <a:r>
              <a:rPr kumimoji="0" lang="en-US" altLang="zh-TW" b="1" dirty="0">
                <a:solidFill>
                  <a:srgbClr val="011893"/>
                </a:solidFill>
                <a:latin typeface="+mn-lt"/>
                <a:ea typeface="全真中黑體" charset="-120"/>
                <a:cs typeface="全真中黑體" charset="-120"/>
              </a:rPr>
              <a:t>/earthquakes/world/</a:t>
            </a:r>
            <a:r>
              <a:rPr kumimoji="0" lang="en-US" altLang="zh-TW" b="1" dirty="0" err="1">
                <a:solidFill>
                  <a:srgbClr val="011893"/>
                </a:solidFill>
                <a:latin typeface="+mn-lt"/>
                <a:ea typeface="全真中黑體" charset="-120"/>
                <a:cs typeface="全真中黑體" charset="-120"/>
              </a:rPr>
              <a:t>historical.php</a:t>
            </a:r>
            <a:endParaRPr kumimoji="0" lang="en-US" altLang="zh-TW" b="1" dirty="0">
              <a:solidFill>
                <a:srgbClr val="011893"/>
              </a:solidFill>
              <a:latin typeface="+mn-lt"/>
              <a:ea typeface="全真中黑體" charset="-120"/>
              <a:cs typeface="全真中黑體" charset="-120"/>
            </a:endParaRPr>
          </a:p>
          <a:p>
            <a:pPr algn="ctr">
              <a:defRPr/>
            </a:pPr>
            <a:endParaRPr lang="zh-TW" altLang="en-US" dirty="0">
              <a:solidFill>
                <a:srgbClr val="011893"/>
              </a:solidFill>
              <a:latin typeface="+mn-lt"/>
              <a:ea typeface="全真中黑體" charset="-120"/>
              <a:cs typeface="全真中黑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302119"/>
            <a:ext cx="11220995" cy="57368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1966" y="3540035"/>
            <a:ext cx="1058091" cy="718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" name="直線箭頭接點 4"/>
          <p:cNvCxnSpPr/>
          <p:nvPr/>
        </p:nvCxnSpPr>
        <p:spPr>
          <a:xfrm>
            <a:off x="5016140" y="2952204"/>
            <a:ext cx="287383" cy="758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兩處重要的「那日」</a:t>
            </a:r>
            <a:endParaRPr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918" y="2154264"/>
            <a:ext cx="10616339" cy="447513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約 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14:20	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到那日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，你們就知道我在我父裡面，你們在我裡面，我也在你們裡面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。（耶穌死而復活的日子）</a:t>
            </a:r>
            <a:endParaRPr lang="zh-TW" altLang="en-US" sz="3200" dirty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4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提後 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1:12	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  使徒保羅：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知道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我所信的是誰，也深信祂能保守我所託付的，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直到那日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。（耶穌基督第二次降臨的日子）</a:t>
            </a:r>
            <a:endParaRPr lang="en-US" altLang="zh-TW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91466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撒迦利亞書的那日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922" y="1597939"/>
            <a:ext cx="10723016" cy="492458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亞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12:3 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 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那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日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，我必使耶路撒冷向萬民成為一塊沉重的石頭；凡舉起的，必受重傷。地上的列國都必聚集攻擊她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。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亞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13:1 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  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</a:rPr>
              <a:t>那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日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，必有一泉源為大衛家和耶路撒冷的居民開啟，洗除罪與污穢。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亞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14:4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　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那日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，祂的腳必站在耶路撒冷前面東邊的橄欖山上；橄欖山必從中間分裂，自東至西成為極大的谷，山的一半向北挪移，一半向南挪移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這是主耶穌公開再臨的日子，也是在神的時間表中安排了。</a:t>
            </a:r>
            <a:endParaRPr lang="zh-TW" altLang="en-US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09504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946" y="304800"/>
            <a:ext cx="1101929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為什麼神有時間表？</a:t>
            </a:r>
            <a:endParaRPr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4458" y="1686296"/>
            <a:ext cx="10690783" cy="42157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徒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</a:rPr>
              <a:t>17:26~28	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祂從一本造出萬族的人，住在全地面上，並且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預先定準他們的時期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，和居住的疆界，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要叫他們尋求神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 </a:t>
            </a:r>
            <a:r>
              <a:rPr lang="is-IS" altLang="zh-TW" sz="3200" dirty="0">
                <a:solidFill>
                  <a:srgbClr val="FFFF00"/>
                </a:solidFill>
                <a:ea typeface="全真中黑體" charset="-120"/>
              </a:rPr>
              <a:t>…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因我們生活、行動、存留都在於祂，</a:t>
            </a:r>
            <a:endParaRPr lang="en-US" altLang="zh-TW" sz="3200" dirty="0">
              <a:solidFill>
                <a:srgbClr val="FFFF00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</a:rPr>
              <a:t>徒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</a:rPr>
              <a:t>17:31  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祂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已經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定了日子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，要藉著祂所設立的人，按公義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</a:rPr>
              <a:t>審判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</a:rPr>
              <a:t>天下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</a:rPr>
              <a:t>；</a:t>
            </a:r>
            <a:endParaRPr lang="en-US" altLang="zh-TW" sz="3200" dirty="0" smtClean="0">
              <a:solidFill>
                <a:srgbClr val="FFFF00"/>
              </a:solidFill>
              <a:ea typeface="全真中黑體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3200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神</a:t>
            </a:r>
            <a:r>
              <a:rPr lang="zh-TW" altLang="en-US" sz="3200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訂出時間表，是為了要成就</a:t>
            </a:r>
            <a:r>
              <a:rPr lang="zh-TW" altLang="en-US" sz="3200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祂的</a:t>
            </a:r>
            <a:r>
              <a:rPr lang="zh-TW" altLang="en-US" sz="3200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旨意，祂的經綸。</a:t>
            </a:r>
            <a:endParaRPr lang="zh-TW" altLang="en-US" sz="3200" dirty="0">
              <a:solidFill>
                <a:schemeClr val="tx1"/>
              </a:solidFill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14743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ea typeface="全真中黑體" charset="0"/>
                <a:cs typeface="全真中黑體" charset="0"/>
              </a:rPr>
              <a:t>不再有時間了</a:t>
            </a:r>
            <a:endParaRPr kumimoji="1" lang="zh-TW" altLang="en-US" sz="6000" dirty="0">
              <a:solidFill>
                <a:srgbClr val="FFC000"/>
              </a:solidFill>
            </a:endParaRPr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>
          <a:xfrm>
            <a:off x="838201" y="1843790"/>
            <a:ext cx="10515600" cy="4709410"/>
          </a:xfrm>
        </p:spPr>
        <p:txBody>
          <a:bodyPr>
            <a:normAutofit/>
          </a:bodyPr>
          <a:lstStyle/>
          <a:p>
            <a:pPr>
              <a:lnSpc>
                <a:spcPts val="4138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耶穌基督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再來之前，會有全球性的大</a:t>
            </a:r>
            <a:r>
              <a:rPr kumimoji="0" lang="zh-TW" altLang="en-US" smtClean="0">
                <a:solidFill>
                  <a:schemeClr val="tx1"/>
                </a:solidFill>
                <a:effectLst/>
                <a:ea typeface="全真中黑體" charset="-120"/>
              </a:rPr>
              <a:t>災難，不僅在人的社會中有不公義、不法的事，連大自然也發生從來沒有發生過的災難。</a:t>
            </a:r>
            <a:endParaRPr kumimoji="0" lang="en-US" altLang="zh-TW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ts val="4138"/>
              </a:lnSpc>
            </a:pP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之後，</a:t>
            </a:r>
            <a:r>
              <a:rPr kumimoji="0" lang="en-US" altLang="zh-TW" dirty="0" smtClean="0">
                <a:solidFill>
                  <a:schemeClr val="tx1"/>
                </a:solidFill>
                <a:effectLst/>
                <a:ea typeface="全真中黑體" charset="-120"/>
              </a:rPr>
              <a:t> 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 有一位天使向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天舉起右手來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，</a:t>
            </a:r>
            <a:r>
              <a:rPr kumimoji="0" lang="en-US" altLang="zh-TW" dirty="0" smtClean="0">
                <a:solidFill>
                  <a:schemeClr val="tx1"/>
                </a:solidFill>
                <a:effectLst/>
                <a:ea typeface="全真中黑體" charset="-120"/>
              </a:rPr>
              <a:t> 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指著那創造天和天上之物、地和地上之物、海和海中之物，直活到永永遠遠的，起誓說，</a:t>
            </a:r>
            <a:r>
              <a:rPr kumimoji="0" lang="zh-TW" altLang="en-US" dirty="0" smtClean="0">
                <a:solidFill>
                  <a:srgbClr val="FFC000"/>
                </a:solidFill>
                <a:effectLst/>
                <a:ea typeface="全真中黑體" charset="-120"/>
              </a:rPr>
              <a:t>不再耽延了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。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</a:rPr>
              <a:t>（啟示錄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</a:rPr>
              <a:t>10:5 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</a:rPr>
              <a:t>~6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</a:rPr>
              <a:t>）</a:t>
            </a:r>
            <a:endParaRPr kumimoji="0" lang="zh-TW" altLang="en-US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ts val="4138"/>
              </a:lnSpc>
            </a:pP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直譯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，</a:t>
            </a:r>
            <a:r>
              <a:rPr kumimoji="0" lang="zh-TW" altLang="en-US" dirty="0">
                <a:solidFill>
                  <a:srgbClr val="FFC000"/>
                </a:solidFill>
                <a:effectLst/>
                <a:ea typeface="全真中黑體" charset="-120"/>
              </a:rPr>
              <a:t>不再有時間了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。神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就要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審判全地</a:t>
            </a:r>
            <a:r>
              <a:rPr kumimoji="0" lang="zh-TW" altLang="en-US" dirty="0">
                <a:solidFill>
                  <a:schemeClr val="tx1"/>
                </a:solidFill>
                <a:effectLst/>
                <a:ea typeface="全真中黑體" charset="-120"/>
              </a:rPr>
              <a:t>，不再有容忍的時間了</a:t>
            </a: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。</a:t>
            </a:r>
            <a:endParaRPr kumimoji="0" lang="en-US" altLang="zh-TW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ts val="4138"/>
              </a:lnSpc>
            </a:pPr>
            <a:r>
              <a:rPr kumimoji="0" lang="zh-TW" altLang="en-US" dirty="0" smtClean="0">
                <a:solidFill>
                  <a:schemeClr val="tx1"/>
                </a:solidFill>
                <a:effectLst/>
                <a:ea typeface="全真中黑體" charset="-120"/>
              </a:rPr>
              <a:t>這時，神的時間表就要完成了。</a:t>
            </a:r>
            <a:endParaRPr kumimoji="0" lang="zh-TW" altLang="en-US" dirty="0">
              <a:solidFill>
                <a:schemeClr val="tx1"/>
              </a:solidFill>
              <a:effectLst/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30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 dirty="0">
                <a:solidFill>
                  <a:srgbClr val="FFC000"/>
                </a:solidFill>
                <a:ea typeface="全真中黑體" charset="0"/>
                <a:cs typeface="全真中黑體" charset="0"/>
              </a:rPr>
              <a:t>神今日還在寬容</a:t>
            </a:r>
            <a:endParaRPr kumimoji="1" lang="zh-TW" altLang="en-US" sz="6000" dirty="0">
              <a:solidFill>
                <a:srgbClr val="FFC000"/>
              </a:solidFill>
            </a:endParaRPr>
          </a:p>
        </p:txBody>
      </p:sp>
      <p:sp>
        <p:nvSpPr>
          <p:cNvPr id="52226" name="內容版面配置區 2"/>
          <p:cNvSpPr>
            <a:spLocks noGrp="1"/>
          </p:cNvSpPr>
          <p:nvPr>
            <p:ph idx="1"/>
          </p:nvPr>
        </p:nvSpPr>
        <p:spPr>
          <a:xfrm>
            <a:off x="991892" y="1903750"/>
            <a:ext cx="10361908" cy="441955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彼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後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</a:rPr>
              <a:t>3:8 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  </a:t>
            </a:r>
            <a:r>
              <a:rPr kumimoji="0" lang="zh-TW" altLang="en-US" sz="3200" dirty="0" smtClean="0">
                <a:solidFill>
                  <a:srgbClr val="FFFF00"/>
                </a:solidFill>
                <a:effectLst/>
                <a:ea typeface="全真中黑體" charset="-120"/>
              </a:rPr>
              <a:t>親愛的</a:t>
            </a:r>
            <a:r>
              <a:rPr kumimoji="0" lang="zh-TW" altLang="en-US" sz="3200" dirty="0">
                <a:solidFill>
                  <a:srgbClr val="FFFF00"/>
                </a:solidFill>
                <a:effectLst/>
                <a:ea typeface="全真中黑體" charset="-120"/>
              </a:rPr>
              <a:t>，這一件事你們卻不可不理，就是在主一日如千年，千年如一日</a:t>
            </a:r>
            <a:r>
              <a:rPr kumimoji="0" lang="zh-TW" altLang="en-US" sz="3200" dirty="0">
                <a:solidFill>
                  <a:schemeClr val="tx1"/>
                </a:solidFill>
                <a:effectLst/>
                <a:ea typeface="全真中黑體" charset="-12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</a:rPr>
              <a:t>彼後</a:t>
            </a:r>
            <a:r>
              <a:rPr kumimoji="0" lang="en-US" altLang="zh-TW" sz="3200" dirty="0" smtClean="0">
                <a:solidFill>
                  <a:schemeClr val="tx1"/>
                </a:solidFill>
                <a:effectLst/>
                <a:ea typeface="全真中黑體" charset="-120"/>
              </a:rPr>
              <a:t>3:9 </a:t>
            </a:r>
            <a:r>
              <a:rPr kumimoji="0" lang="zh-TW" altLang="en-US" sz="3200" dirty="0">
                <a:solidFill>
                  <a:srgbClr val="FFFF00"/>
                </a:solidFill>
                <a:effectLst/>
                <a:ea typeface="全真中黑體" charset="-120"/>
              </a:rPr>
              <a:t>主所應許的，祂並不耽延，像有些人以為祂耽延一樣；其實祂乃是寬容你們，不願任何人遭毀壞，乃願人人都趨前悔改</a:t>
            </a:r>
            <a:r>
              <a:rPr kumimoji="0" lang="zh-TW" altLang="en-US" sz="3200" dirty="0" smtClean="0">
                <a:solidFill>
                  <a:schemeClr val="tx1"/>
                </a:solidFill>
                <a:effectLst/>
                <a:ea typeface="全真中黑體" charset="-120"/>
              </a:rPr>
              <a:t>。</a:t>
            </a:r>
            <a:endParaRPr kumimoji="0" lang="en-US" altLang="zh-TW" sz="3200" dirty="0" smtClean="0">
              <a:solidFill>
                <a:schemeClr val="tx1"/>
              </a:solidFill>
              <a:effectLst/>
              <a:ea typeface="全真中黑體" charset="-120"/>
            </a:endParaRPr>
          </a:p>
          <a:p>
            <a:pPr>
              <a:lnSpc>
                <a:spcPct val="120000"/>
              </a:lnSpc>
            </a:pPr>
            <a:endParaRPr kumimoji="0" lang="zh-TW" altLang="en-US" sz="3200" dirty="0">
              <a:solidFill>
                <a:schemeClr val="tx1"/>
              </a:solidFill>
              <a:effectLst/>
              <a:ea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58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509666" y="714964"/>
            <a:ext cx="11197652" cy="125416"/>
          </a:xfrm>
          <a:prstGeom prst="leftRightArrow">
            <a:avLst>
              <a:gd name="adj1" fmla="val 32000"/>
              <a:gd name="adj2" fmla="val 218961"/>
            </a:avLst>
          </a:prstGeom>
          <a:solidFill>
            <a:srgbClr val="FFFFFF"/>
          </a:solidFill>
          <a:ln>
            <a:noFill/>
          </a:ln>
          <a:effectLst>
            <a:outerShdw blurRad="50800" dist="12700" rotWithShape="0">
              <a:srgbClr val="00000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2EBDB"/>
                </a:solidFill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781845" y="185753"/>
            <a:ext cx="422275" cy="1647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2300">
                <a:solidFill>
                  <a:srgbClr val="531B93"/>
                </a:solidFill>
              </a:defRPr>
            </a:lvl1pPr>
          </a:lstStyle>
          <a:p>
            <a:pPr>
              <a:defRPr/>
            </a:pPr>
            <a:r>
              <a:rPr sz="2000">
                <a:solidFill>
                  <a:srgbClr val="FFFF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過去的永遠</a:t>
            </a:r>
          </a:p>
        </p:txBody>
      </p:sp>
      <p:sp>
        <p:nvSpPr>
          <p:cNvPr id="159" name="Shape 159"/>
          <p:cNvSpPr/>
          <p:nvPr/>
        </p:nvSpPr>
        <p:spPr>
          <a:xfrm>
            <a:off x="10924826" y="139261"/>
            <a:ext cx="420687" cy="1647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2300">
                <a:solidFill>
                  <a:srgbClr val="531B93"/>
                </a:solidFill>
              </a:defRPr>
            </a:lvl1pPr>
          </a:lstStyle>
          <a:p>
            <a:pPr>
              <a:defRPr/>
            </a:pPr>
            <a:r>
              <a:rPr sz="2000" dirty="0">
                <a:solidFill>
                  <a:srgbClr val="FFFF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將來的永遠</a:t>
            </a:r>
          </a:p>
        </p:txBody>
      </p:sp>
      <p:sp>
        <p:nvSpPr>
          <p:cNvPr id="160" name="Shape 160"/>
          <p:cNvSpPr/>
          <p:nvPr/>
        </p:nvSpPr>
        <p:spPr>
          <a:xfrm flipV="1">
            <a:off x="1457351" y="488157"/>
            <a:ext cx="0" cy="2308225"/>
          </a:xfrm>
          <a:prstGeom prst="line">
            <a:avLst/>
          </a:prstGeom>
          <a:ln w="114300">
            <a:solidFill>
              <a:srgbClr val="A49E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61" name="Shape 161"/>
          <p:cNvSpPr/>
          <p:nvPr/>
        </p:nvSpPr>
        <p:spPr>
          <a:xfrm flipV="1">
            <a:off x="9688500" y="488157"/>
            <a:ext cx="0" cy="2308225"/>
          </a:xfrm>
          <a:prstGeom prst="line">
            <a:avLst/>
          </a:prstGeom>
          <a:ln w="114300">
            <a:solidFill>
              <a:srgbClr val="A49E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62" name="Shape 162"/>
          <p:cNvSpPr/>
          <p:nvPr/>
        </p:nvSpPr>
        <p:spPr>
          <a:xfrm flipV="1">
            <a:off x="3201988" y="777875"/>
            <a:ext cx="0" cy="787400"/>
          </a:xfrm>
          <a:prstGeom prst="line">
            <a:avLst/>
          </a:prstGeom>
          <a:ln w="38100">
            <a:solidFill>
              <a:srgbClr val="A49E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53255" name="Shape 163"/>
          <p:cNvSpPr>
            <a:spLocks noChangeArrowheads="1"/>
          </p:cNvSpPr>
          <p:nvPr/>
        </p:nvSpPr>
        <p:spPr bwMode="auto">
          <a:xfrm>
            <a:off x="2992439" y="1453430"/>
            <a:ext cx="420687" cy="723756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FFFF00"/>
                </a:solidFill>
                <a:latin typeface="全真中黑體" charset="-120"/>
                <a:ea typeface="全真中黑體" charset="-120"/>
              </a:rPr>
              <a:t>亞當</a:t>
            </a:r>
          </a:p>
        </p:txBody>
      </p:sp>
      <p:sp>
        <p:nvSpPr>
          <p:cNvPr id="53256" name="Shape 164"/>
          <p:cNvSpPr>
            <a:spLocks noChangeArrowheads="1"/>
          </p:cNvSpPr>
          <p:nvPr/>
        </p:nvSpPr>
        <p:spPr bwMode="auto">
          <a:xfrm>
            <a:off x="4645025" y="1336947"/>
            <a:ext cx="420688" cy="133930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FFFF00"/>
                </a:solidFill>
                <a:latin typeface="全真中黑體" charset="-120"/>
                <a:ea typeface="全真中黑體" charset="-120"/>
              </a:rPr>
              <a:t>亞伯拉罕</a:t>
            </a:r>
          </a:p>
        </p:txBody>
      </p:sp>
      <p:sp>
        <p:nvSpPr>
          <p:cNvPr id="165" name="Shape 165"/>
          <p:cNvSpPr/>
          <p:nvPr/>
        </p:nvSpPr>
        <p:spPr>
          <a:xfrm flipV="1">
            <a:off x="4854575" y="777875"/>
            <a:ext cx="0" cy="787400"/>
          </a:xfrm>
          <a:prstGeom prst="line">
            <a:avLst/>
          </a:prstGeom>
          <a:ln w="38100">
            <a:solidFill>
              <a:srgbClr val="A49E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66" name="Shape 166"/>
          <p:cNvSpPr/>
          <p:nvPr/>
        </p:nvSpPr>
        <p:spPr>
          <a:xfrm flipV="1">
            <a:off x="6542088" y="777875"/>
            <a:ext cx="0" cy="787400"/>
          </a:xfrm>
          <a:prstGeom prst="line">
            <a:avLst/>
          </a:prstGeom>
          <a:ln w="38100">
            <a:solidFill>
              <a:srgbClr val="A49E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67" name="Shape 167"/>
          <p:cNvSpPr/>
          <p:nvPr/>
        </p:nvSpPr>
        <p:spPr>
          <a:xfrm flipV="1">
            <a:off x="8355013" y="777875"/>
            <a:ext cx="0" cy="787400"/>
          </a:xfrm>
          <a:prstGeom prst="line">
            <a:avLst/>
          </a:prstGeom>
          <a:ln w="38100">
            <a:solidFill>
              <a:srgbClr val="A49E92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330951" y="1133549"/>
            <a:ext cx="422275" cy="3185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sz="2000">
                <a:latin typeface="全真中黑體" charset="-120"/>
                <a:ea typeface="全真中黑體" charset="-120"/>
                <a:cs typeface="全真中黑體" charset="-120"/>
              </a:rPr>
              <a:t>耶穌第一次來完成救贖</a:t>
            </a:r>
          </a:p>
        </p:txBody>
      </p:sp>
      <p:sp>
        <p:nvSpPr>
          <p:cNvPr id="169" name="Shape 169"/>
          <p:cNvSpPr/>
          <p:nvPr/>
        </p:nvSpPr>
        <p:spPr>
          <a:xfrm>
            <a:off x="8128693" y="1925643"/>
            <a:ext cx="420688" cy="3240069"/>
          </a:xfrm>
          <a:prstGeom prst="rect">
            <a:avLst/>
          </a:prstGeom>
          <a:ln w="508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0367" tIns="80367" rIns="80367" bIns="80367" anchor="ctr">
            <a:spAutoFit/>
          </a:bodyPr>
          <a:lstStyle>
            <a:lvl1pPr>
              <a:defRPr sz="2400">
                <a:solidFill>
                  <a:srgbClr val="008F00"/>
                </a:solidFill>
              </a:defRPr>
            </a:lvl1pPr>
          </a:lstStyle>
          <a:p>
            <a:pPr>
              <a:defRPr/>
            </a:pPr>
            <a:r>
              <a:rPr sz="2000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耶穌第二次來帶進國度</a:t>
            </a:r>
            <a:endParaRPr sz="2000" dirty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53262" name="Shape 170"/>
          <p:cNvSpPr>
            <a:spLocks noChangeArrowheads="1"/>
          </p:cNvSpPr>
          <p:nvPr/>
        </p:nvSpPr>
        <p:spPr bwMode="auto">
          <a:xfrm>
            <a:off x="3486151" y="280168"/>
            <a:ext cx="1146175" cy="41597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FFFF00"/>
                </a:solidFill>
                <a:latin typeface="+mn-lt"/>
                <a:ea typeface="全真中黑體" charset="-120"/>
              </a:rPr>
              <a:t>亞當族類</a:t>
            </a:r>
          </a:p>
        </p:txBody>
      </p:sp>
      <p:sp>
        <p:nvSpPr>
          <p:cNvPr id="53263" name="Shape 171"/>
          <p:cNvSpPr>
            <a:spLocks noChangeArrowheads="1"/>
          </p:cNvSpPr>
          <p:nvPr/>
        </p:nvSpPr>
        <p:spPr bwMode="auto">
          <a:xfrm>
            <a:off x="5122863" y="126280"/>
            <a:ext cx="1147762" cy="723756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FFFF00"/>
                </a:solidFill>
                <a:latin typeface="+mn-lt"/>
                <a:ea typeface="全真中黑體" charset="-120"/>
              </a:rPr>
              <a:t>以色列人</a:t>
            </a:r>
            <a:r>
              <a:rPr kumimoji="0" lang="zh-TW" altLang="zh-TW" sz="2000">
                <a:solidFill>
                  <a:srgbClr val="FFFF00"/>
                </a:solidFill>
                <a:latin typeface="+mn-lt"/>
                <a:ea typeface="全真中黑體" charset="-120"/>
              </a:rPr>
              <a:t>  </a:t>
            </a:r>
            <a:r>
              <a:rPr kumimoji="0" lang="zh-TW" altLang="en-US" sz="2000">
                <a:solidFill>
                  <a:srgbClr val="FFFF00"/>
                </a:solidFill>
                <a:latin typeface="+mn-lt"/>
                <a:ea typeface="全真中黑體" charset="-120"/>
              </a:rPr>
              <a:t>信心族類</a:t>
            </a:r>
          </a:p>
        </p:txBody>
      </p:sp>
      <p:sp>
        <p:nvSpPr>
          <p:cNvPr id="53264" name="Shape 172"/>
          <p:cNvSpPr>
            <a:spLocks noChangeArrowheads="1"/>
          </p:cNvSpPr>
          <p:nvPr/>
        </p:nvSpPr>
        <p:spPr bwMode="auto">
          <a:xfrm>
            <a:off x="6872289" y="-27608"/>
            <a:ext cx="1146175" cy="103153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FFFF00"/>
                </a:solidFill>
                <a:latin typeface="+mn-lt"/>
                <a:ea typeface="全真中黑體" charset="-120"/>
              </a:rPr>
              <a:t>外邦人</a:t>
            </a:r>
            <a:r>
              <a:rPr kumimoji="0" lang="zh-TW" altLang="zh-TW" sz="2000">
                <a:solidFill>
                  <a:srgbClr val="FFFF00"/>
                </a:solidFill>
                <a:latin typeface="+mn-lt"/>
                <a:ea typeface="全真中黑體" charset="-120"/>
              </a:rPr>
              <a:t>     </a:t>
            </a:r>
            <a:r>
              <a:rPr kumimoji="0" lang="zh-TW" altLang="en-US" sz="2000">
                <a:solidFill>
                  <a:srgbClr val="FFFF00"/>
                </a:solidFill>
                <a:latin typeface="+mn-lt"/>
                <a:ea typeface="全真中黑體" charset="-120"/>
              </a:rPr>
              <a:t>信心族類</a:t>
            </a:r>
            <a:r>
              <a:rPr kumimoji="0" lang="zh-TW" altLang="zh-TW" sz="2000">
                <a:solidFill>
                  <a:srgbClr val="FFFF00"/>
                </a:solidFill>
                <a:latin typeface="+mn-lt"/>
                <a:ea typeface="全真中黑體" charset="-120"/>
              </a:rPr>
              <a:t>        </a:t>
            </a:r>
            <a:r>
              <a:rPr kumimoji="0" lang="zh-TW" altLang="en-US" sz="2000">
                <a:solidFill>
                  <a:srgbClr val="FFFF00"/>
                </a:solidFill>
                <a:latin typeface="+mn-lt"/>
                <a:ea typeface="全真中黑體" charset="-120"/>
              </a:rPr>
              <a:t>召會時代</a:t>
            </a:r>
          </a:p>
        </p:txBody>
      </p:sp>
      <p:sp>
        <p:nvSpPr>
          <p:cNvPr id="173" name="Shape 173"/>
          <p:cNvSpPr/>
          <p:nvPr/>
        </p:nvSpPr>
        <p:spPr>
          <a:xfrm>
            <a:off x="3262313" y="887932"/>
            <a:ext cx="2043112" cy="467275"/>
          </a:xfrm>
          <a:prstGeom prst="rect">
            <a:avLst/>
          </a:prstGeom>
          <a:ln w="50800">
            <a:solidFill>
              <a:srgbClr val="00FD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lnSpc>
                <a:spcPct val="120000"/>
              </a:lnSpc>
              <a:defRPr sz="2300">
                <a:solidFill>
                  <a:srgbClr val="011993"/>
                </a:solidFill>
              </a:defRPr>
            </a:lvl1pPr>
          </a:lstStyle>
          <a:p>
            <a:pPr algn="ctr">
              <a:defRPr/>
            </a:pPr>
            <a:r>
              <a:rPr sz="20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法前時代</a:t>
            </a:r>
          </a:p>
        </p:txBody>
      </p:sp>
      <p:sp>
        <p:nvSpPr>
          <p:cNvPr id="174" name="Shape 174"/>
          <p:cNvSpPr/>
          <p:nvPr/>
        </p:nvSpPr>
        <p:spPr>
          <a:xfrm>
            <a:off x="5292725" y="886345"/>
            <a:ext cx="1263650" cy="467275"/>
          </a:xfrm>
          <a:prstGeom prst="rect">
            <a:avLst/>
          </a:prstGeom>
          <a:ln w="50800">
            <a:solidFill>
              <a:srgbClr val="00FD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>
              <a:lnSpc>
                <a:spcPct val="120000"/>
              </a:lnSpc>
              <a:defRPr sz="2300">
                <a:solidFill>
                  <a:srgbClr val="011993"/>
                </a:solidFill>
              </a:defRPr>
            </a:pPr>
            <a:r>
              <a:rPr sz="20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律法時代</a:t>
            </a:r>
          </a:p>
        </p:txBody>
      </p:sp>
      <p:sp>
        <p:nvSpPr>
          <p:cNvPr id="175" name="Shape 175"/>
          <p:cNvSpPr/>
          <p:nvPr/>
        </p:nvSpPr>
        <p:spPr>
          <a:xfrm>
            <a:off x="6529388" y="886345"/>
            <a:ext cx="1833562" cy="467275"/>
          </a:xfrm>
          <a:prstGeom prst="rect">
            <a:avLst/>
          </a:prstGeom>
          <a:ln w="50800">
            <a:solidFill>
              <a:srgbClr val="00FD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ctr">
              <a:lnSpc>
                <a:spcPct val="120000"/>
              </a:lnSpc>
              <a:defRPr sz="2300">
                <a:solidFill>
                  <a:srgbClr val="011993"/>
                </a:solidFill>
              </a:defRPr>
            </a:pPr>
            <a:r>
              <a:rPr sz="20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恩典時代</a:t>
            </a:r>
          </a:p>
        </p:txBody>
      </p:sp>
      <p:sp>
        <p:nvSpPr>
          <p:cNvPr id="176" name="Shape 176"/>
          <p:cNvSpPr/>
          <p:nvPr/>
        </p:nvSpPr>
        <p:spPr>
          <a:xfrm>
            <a:off x="8393113" y="886345"/>
            <a:ext cx="1206500" cy="467275"/>
          </a:xfrm>
          <a:prstGeom prst="rect">
            <a:avLst/>
          </a:prstGeom>
          <a:ln w="50800">
            <a:solidFill>
              <a:srgbClr val="00FD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algn="ctr">
              <a:lnSpc>
                <a:spcPct val="120000"/>
              </a:lnSpc>
              <a:defRPr sz="2300">
                <a:solidFill>
                  <a:srgbClr val="011993"/>
                </a:solidFill>
              </a:defRPr>
            </a:pPr>
            <a:r>
              <a:rPr sz="200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國度時代</a:t>
            </a:r>
          </a:p>
        </p:txBody>
      </p:sp>
      <p:sp>
        <p:nvSpPr>
          <p:cNvPr id="178" name="Shape 178"/>
          <p:cNvSpPr/>
          <p:nvPr/>
        </p:nvSpPr>
        <p:spPr>
          <a:xfrm>
            <a:off x="10159640" y="1168983"/>
            <a:ext cx="420687" cy="2693526"/>
          </a:xfrm>
          <a:prstGeom prst="rect">
            <a:avLst/>
          </a:prstGeom>
          <a:ln w="50800">
            <a:solidFill>
              <a:srgbClr val="0091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2700">
                <a:solidFill>
                  <a:srgbClr val="009193"/>
                </a:solidFill>
              </a:defRPr>
            </a:lvl1pPr>
          </a:lstStyle>
          <a:p>
            <a:pPr>
              <a:defRPr/>
            </a:pPr>
            <a:r>
              <a:rPr lang="zh-TW" altLang="en-US" sz="2800" dirty="0" smtClean="0">
                <a:solidFill>
                  <a:srgbClr val="4AFF2F"/>
                </a:solidFill>
                <a:latin typeface="全真中黑體" charset="-120"/>
                <a:ea typeface="全真中黑體" charset="-120"/>
                <a:cs typeface="全真中黑體" charset="-120"/>
              </a:rPr>
              <a:t>神與人</a:t>
            </a:r>
            <a:r>
              <a:rPr lang="zh-TW" altLang="en-US" sz="2800" smtClean="0">
                <a:solidFill>
                  <a:srgbClr val="4AFF2F"/>
                </a:solidFill>
                <a:latin typeface="全真中黑體" charset="-120"/>
                <a:ea typeface="全真中黑體" charset="-120"/>
                <a:cs typeface="全真中黑體" charset="-120"/>
              </a:rPr>
              <a:t>合為一</a:t>
            </a:r>
            <a:endParaRPr sz="2800" dirty="0">
              <a:solidFill>
                <a:srgbClr val="4AFF2F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53270" name="Shape 179"/>
          <p:cNvSpPr>
            <a:spLocks noChangeArrowheads="1"/>
          </p:cNvSpPr>
          <p:nvPr/>
        </p:nvSpPr>
        <p:spPr bwMode="auto">
          <a:xfrm>
            <a:off x="8686801" y="1851888"/>
            <a:ext cx="422275" cy="1647085"/>
          </a:xfrm>
          <a:prstGeom prst="rect">
            <a:avLst/>
          </a:prstGeom>
          <a:noFill/>
          <a:ln w="50800">
            <a:solidFill>
              <a:srgbClr val="4AFF2F"/>
            </a:solidFill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 dirty="0" smtClean="0">
                <a:solidFill>
                  <a:srgbClr val="4AFF2F"/>
                </a:solidFill>
                <a:latin typeface="全真中黑體" charset="-120"/>
                <a:ea typeface="全真中黑體" charset="-120"/>
              </a:rPr>
              <a:t>得</a:t>
            </a:r>
            <a:r>
              <a:rPr kumimoji="0" lang="zh-TW" altLang="en-US" sz="2000" dirty="0">
                <a:solidFill>
                  <a:srgbClr val="4AFF2F"/>
                </a:solidFill>
                <a:latin typeface="全真中黑體" charset="-120"/>
                <a:ea typeface="全真中黑體" charset="-120"/>
              </a:rPr>
              <a:t>勝者作王</a:t>
            </a:r>
          </a:p>
        </p:txBody>
      </p:sp>
      <p:sp>
        <p:nvSpPr>
          <p:cNvPr id="53271" name="Shape 180"/>
          <p:cNvSpPr>
            <a:spLocks noChangeArrowheads="1"/>
          </p:cNvSpPr>
          <p:nvPr/>
        </p:nvSpPr>
        <p:spPr bwMode="auto">
          <a:xfrm>
            <a:off x="9102726" y="2623914"/>
            <a:ext cx="422275" cy="2262638"/>
          </a:xfrm>
          <a:prstGeom prst="rect">
            <a:avLst/>
          </a:prstGeom>
          <a:noFill/>
          <a:ln w="50800">
            <a:solidFill>
              <a:srgbClr val="FFC000"/>
            </a:solidFill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FFC000"/>
                </a:solidFill>
                <a:latin typeface="全真中黑體" charset="-120"/>
                <a:ea typeface="全真中黑體" charset="-120"/>
              </a:rPr>
              <a:t>以色列人作祭司</a:t>
            </a:r>
          </a:p>
        </p:txBody>
      </p:sp>
      <p:sp>
        <p:nvSpPr>
          <p:cNvPr id="181" name="Shape 181"/>
          <p:cNvSpPr>
            <a:spLocks noChangeArrowheads="1"/>
          </p:cNvSpPr>
          <p:nvPr/>
        </p:nvSpPr>
        <p:spPr bwMode="auto">
          <a:xfrm>
            <a:off x="8610601" y="4101083"/>
            <a:ext cx="422275" cy="2262638"/>
          </a:xfrm>
          <a:prstGeom prst="rect">
            <a:avLst/>
          </a:prstGeom>
          <a:solidFill>
            <a:schemeClr val="bg1"/>
          </a:solidFill>
          <a:ln w="50800">
            <a:solidFill>
              <a:srgbClr val="000000"/>
            </a:solidFill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chemeClr val="tx2">
                    <a:lumMod val="75000"/>
                  </a:schemeClr>
                </a:solidFill>
                <a:latin typeface="全真中黑體" charset="-120"/>
                <a:ea typeface="全真中黑體" charset="-120"/>
              </a:rPr>
              <a:t>外面黑暗受成全</a:t>
            </a:r>
          </a:p>
        </p:txBody>
      </p:sp>
      <p:sp>
        <p:nvSpPr>
          <p:cNvPr id="182" name="Shape 182"/>
          <p:cNvSpPr>
            <a:spLocks noChangeArrowheads="1"/>
          </p:cNvSpPr>
          <p:nvPr/>
        </p:nvSpPr>
        <p:spPr bwMode="auto">
          <a:xfrm>
            <a:off x="6251576" y="4283076"/>
            <a:ext cx="1851025" cy="1793875"/>
          </a:xfrm>
          <a:prstGeom prst="ellipse">
            <a:avLst/>
          </a:prstGeom>
          <a:solidFill>
            <a:srgbClr val="C4C4C4"/>
          </a:solidFill>
          <a:ln w="25400">
            <a:solidFill>
              <a:srgbClr val="424242"/>
            </a:solidFill>
            <a:miter lim="400000"/>
            <a:headEnd/>
            <a:tailEnd/>
          </a:ln>
          <a:effectLst>
            <a:outerShdw blurRad="50800" dist="12700" rotWithShape="0">
              <a:srgbClr val="000000">
                <a:alpha val="59998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2EBDB"/>
                </a:solidFill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83" name="Shape 183"/>
          <p:cNvSpPr>
            <a:spLocks noChangeArrowheads="1"/>
          </p:cNvSpPr>
          <p:nvPr/>
        </p:nvSpPr>
        <p:spPr bwMode="auto">
          <a:xfrm>
            <a:off x="5743577" y="6082838"/>
            <a:ext cx="2152650" cy="53909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800" dirty="0" smtClean="0">
                <a:solidFill>
                  <a:srgbClr val="FFFF00"/>
                </a:solidFill>
                <a:latin typeface="全真中黑體" charset="-120"/>
                <a:ea typeface="全真中黑體" charset="-120"/>
              </a:rPr>
              <a:t>世人</a:t>
            </a:r>
            <a:endParaRPr kumimoji="0" lang="zh-TW" altLang="en-US" sz="2800" dirty="0">
              <a:solidFill>
                <a:srgbClr val="FFFF00"/>
              </a:solidFill>
              <a:latin typeface="全真中黑體" charset="-120"/>
              <a:ea typeface="全真中黑體" charset="-120"/>
            </a:endParaRPr>
          </a:p>
        </p:txBody>
      </p:sp>
      <p:sp>
        <p:nvSpPr>
          <p:cNvPr id="184" name="Shape 184"/>
          <p:cNvSpPr>
            <a:spLocks noChangeArrowheads="1"/>
          </p:cNvSpPr>
          <p:nvPr/>
        </p:nvSpPr>
        <p:spPr bwMode="auto">
          <a:xfrm>
            <a:off x="6626226" y="4613276"/>
            <a:ext cx="1103313" cy="113347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12700" rotWithShape="0">
              <a:srgbClr val="000000">
                <a:alpha val="59998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2EBDB"/>
                </a:solidFill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85" name="Shape 185"/>
          <p:cNvSpPr>
            <a:spLocks noChangeArrowheads="1"/>
          </p:cNvSpPr>
          <p:nvPr/>
        </p:nvSpPr>
        <p:spPr bwMode="auto">
          <a:xfrm>
            <a:off x="4645026" y="5444305"/>
            <a:ext cx="2043114" cy="41597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square"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011893"/>
                </a:solidFill>
                <a:latin typeface="全真中黑體" charset="-120"/>
                <a:ea typeface="全真中黑體" charset="-120"/>
              </a:rPr>
              <a:t>基督</a:t>
            </a:r>
            <a:r>
              <a:rPr kumimoji="0" lang="zh-TW" altLang="en-US" sz="2000" smtClean="0">
                <a:solidFill>
                  <a:srgbClr val="011893"/>
                </a:solidFill>
                <a:latin typeface="全真中黑體" charset="-120"/>
                <a:ea typeface="全真中黑體" charset="-120"/>
              </a:rPr>
              <a:t>教冒名信徒</a:t>
            </a:r>
            <a:endParaRPr kumimoji="0" lang="zh-TW" altLang="en-US" sz="2000" dirty="0">
              <a:solidFill>
                <a:srgbClr val="011893"/>
              </a:solidFill>
              <a:latin typeface="全真中黑體" charset="-120"/>
              <a:ea typeface="全真中黑體" charset="-120"/>
            </a:endParaRPr>
          </a:p>
        </p:txBody>
      </p:sp>
      <p:sp>
        <p:nvSpPr>
          <p:cNvPr id="186" name="Shape 186"/>
          <p:cNvSpPr>
            <a:spLocks noChangeArrowheads="1"/>
          </p:cNvSpPr>
          <p:nvPr/>
        </p:nvSpPr>
        <p:spPr bwMode="auto">
          <a:xfrm>
            <a:off x="5065713" y="4931543"/>
            <a:ext cx="1622425" cy="4159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000">
                <a:solidFill>
                  <a:srgbClr val="002060"/>
                </a:solidFill>
                <a:latin typeface="全真中黑體" charset="-120"/>
                <a:ea typeface="全真中黑體" charset="-120"/>
              </a:rPr>
              <a:t>重生的信徒</a:t>
            </a:r>
          </a:p>
        </p:txBody>
      </p:sp>
      <p:sp>
        <p:nvSpPr>
          <p:cNvPr id="187" name="Shape 187"/>
          <p:cNvSpPr>
            <a:spLocks noChangeArrowheads="1"/>
          </p:cNvSpPr>
          <p:nvPr/>
        </p:nvSpPr>
        <p:spPr bwMode="auto">
          <a:xfrm>
            <a:off x="6948488" y="4938713"/>
            <a:ext cx="457200" cy="482600"/>
          </a:xfrm>
          <a:prstGeom prst="ellipse">
            <a:avLst/>
          </a:prstGeom>
          <a:solidFill>
            <a:srgbClr val="4AFF2F"/>
          </a:solidFill>
          <a:ln>
            <a:noFill/>
          </a:ln>
          <a:effectLst>
            <a:outerShdw blurRad="50800" dist="12700" rotWithShape="0">
              <a:srgbClr val="000000">
                <a:alpha val="59998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2EBDB"/>
                </a:solidFill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767390" y="4328293"/>
            <a:ext cx="1536700" cy="415979"/>
          </a:xfrm>
          <a:prstGeom prst="rect">
            <a:avLst/>
          </a:prstGeom>
          <a:solidFill>
            <a:srgbClr val="4AFF2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3578" tIns="53578" rIns="53578" bIns="53578" anchor="ctr">
            <a:spAutoFit/>
          </a:bodyPr>
          <a:lstStyle>
            <a:lvl1pPr>
              <a:defRPr>
                <a:solidFill>
                  <a:srgbClr val="531B93"/>
                </a:solidFill>
              </a:defRPr>
            </a:lvl1pPr>
          </a:lstStyle>
          <a:p>
            <a:pPr algn="ctr">
              <a:defRPr/>
            </a:pPr>
            <a:r>
              <a:rPr sz="2000">
                <a:solidFill>
                  <a:srgbClr val="011893"/>
                </a:solidFill>
                <a:latin typeface="全真中黑體" charset="-120"/>
                <a:ea typeface="全真中黑體" charset="-120"/>
                <a:cs typeface="全真中黑體" charset="-120"/>
              </a:rPr>
              <a:t>操練的信徒</a:t>
            </a:r>
          </a:p>
        </p:txBody>
      </p:sp>
      <p:sp>
        <p:nvSpPr>
          <p:cNvPr id="190" name="Shape 190"/>
          <p:cNvSpPr/>
          <p:nvPr/>
        </p:nvSpPr>
        <p:spPr>
          <a:xfrm flipV="1">
            <a:off x="7316787" y="3048001"/>
            <a:ext cx="1377951" cy="1931988"/>
          </a:xfrm>
          <a:prstGeom prst="line">
            <a:avLst/>
          </a:prstGeom>
          <a:ln w="50800">
            <a:solidFill>
              <a:srgbClr val="4AFF2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92" name="Shape 192"/>
          <p:cNvSpPr>
            <a:spLocks noChangeArrowheads="1"/>
          </p:cNvSpPr>
          <p:nvPr/>
        </p:nvSpPr>
        <p:spPr bwMode="auto">
          <a:xfrm>
            <a:off x="4940302" y="3384221"/>
            <a:ext cx="1519237" cy="47753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3578" tIns="53578" rIns="53578" bIns="5357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400">
                <a:solidFill>
                  <a:srgbClr val="FFC000"/>
                </a:solidFill>
                <a:latin typeface="全真中黑體" charset="-120"/>
                <a:ea typeface="全真中黑體" charset="-120"/>
              </a:rPr>
              <a:t>以色列人</a:t>
            </a:r>
          </a:p>
        </p:txBody>
      </p:sp>
      <p:sp>
        <p:nvSpPr>
          <p:cNvPr id="193" name="Shape 193"/>
          <p:cNvSpPr/>
          <p:nvPr/>
        </p:nvSpPr>
        <p:spPr>
          <a:xfrm>
            <a:off x="6226175" y="3659188"/>
            <a:ext cx="2806700" cy="19050"/>
          </a:xfrm>
          <a:prstGeom prst="line">
            <a:avLst/>
          </a:prstGeom>
          <a:ln w="50800">
            <a:solidFill>
              <a:srgbClr val="FFC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7726363" y="5126038"/>
            <a:ext cx="1147762" cy="0"/>
          </a:xfrm>
          <a:prstGeom prst="line">
            <a:avLst/>
          </a:prstGeom>
          <a:ln w="50800">
            <a:solidFill>
              <a:srgbClr val="73FCD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95" name="Shape 195"/>
          <p:cNvSpPr/>
          <p:nvPr/>
        </p:nvSpPr>
        <p:spPr>
          <a:xfrm flipV="1">
            <a:off x="9102726" y="1582952"/>
            <a:ext cx="1049337" cy="893548"/>
          </a:xfrm>
          <a:prstGeom prst="line">
            <a:avLst/>
          </a:prstGeom>
          <a:ln w="50800">
            <a:solidFill>
              <a:srgbClr val="4AFF2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96" name="Shape 196"/>
          <p:cNvSpPr/>
          <p:nvPr/>
        </p:nvSpPr>
        <p:spPr>
          <a:xfrm flipV="1">
            <a:off x="9539287" y="1892913"/>
            <a:ext cx="565697" cy="1155088"/>
          </a:xfrm>
          <a:prstGeom prst="line">
            <a:avLst/>
          </a:prstGeom>
          <a:ln w="50800">
            <a:solidFill>
              <a:srgbClr val="FFC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97" name="Shape 197"/>
          <p:cNvSpPr/>
          <p:nvPr/>
        </p:nvSpPr>
        <p:spPr>
          <a:xfrm flipV="1">
            <a:off x="8945564" y="2420918"/>
            <a:ext cx="1125537" cy="2628920"/>
          </a:xfrm>
          <a:prstGeom prst="line">
            <a:avLst/>
          </a:prstGeom>
          <a:ln w="50800">
            <a:solidFill>
              <a:srgbClr val="73FCD6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latin typeface="+mn-lt"/>
                <a:ea typeface="+mn-ea"/>
                <a:cs typeface="+mn-cs"/>
                <a:sym typeface="Baskerville"/>
              </a:defRPr>
            </a:pPr>
            <a:endParaRPr sz="2000">
              <a:solidFill>
                <a:srgbClr val="FFFF00"/>
              </a:solidFill>
              <a:latin typeface="全真中黑體" charset="-120"/>
              <a:ea typeface="全真中黑體" charset="-120"/>
              <a:cs typeface="全真中黑體" charset="-120"/>
              <a:sym typeface="Baskerville"/>
            </a:endParaRPr>
          </a:p>
        </p:txBody>
      </p:sp>
      <p:sp>
        <p:nvSpPr>
          <p:cNvPr id="198" name="Shape 198"/>
          <p:cNvSpPr>
            <a:spLocks noChangeArrowheads="1"/>
          </p:cNvSpPr>
          <p:nvPr/>
        </p:nvSpPr>
        <p:spPr bwMode="auto">
          <a:xfrm>
            <a:off x="3116264" y="462507"/>
            <a:ext cx="203582" cy="37991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>
                <a:solidFill>
                  <a:srgbClr val="4AFF2F"/>
                </a:solidFill>
                <a:latin typeface="+mn-lt"/>
                <a:ea typeface="全真中黑體" charset="-120"/>
                <a:sym typeface="Times" charset="0"/>
              </a:rPr>
              <a:t>0</a:t>
            </a:r>
          </a:p>
        </p:txBody>
      </p:sp>
      <p:sp>
        <p:nvSpPr>
          <p:cNvPr id="199" name="Shape 199"/>
          <p:cNvSpPr>
            <a:spLocks noChangeArrowheads="1"/>
          </p:cNvSpPr>
          <p:nvPr/>
        </p:nvSpPr>
        <p:spPr bwMode="auto">
          <a:xfrm>
            <a:off x="4611688" y="462507"/>
            <a:ext cx="593047" cy="37991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>
                <a:solidFill>
                  <a:srgbClr val="4AFF2F"/>
                </a:solidFill>
                <a:latin typeface="+mn-lt"/>
                <a:ea typeface="全真中黑體" charset="-120"/>
                <a:sym typeface="Times" charset="0"/>
              </a:rPr>
              <a:t>2000</a:t>
            </a:r>
          </a:p>
        </p:txBody>
      </p:sp>
      <p:sp>
        <p:nvSpPr>
          <p:cNvPr id="200" name="Shape 200"/>
          <p:cNvSpPr>
            <a:spLocks noChangeArrowheads="1"/>
          </p:cNvSpPr>
          <p:nvPr/>
        </p:nvSpPr>
        <p:spPr bwMode="auto">
          <a:xfrm>
            <a:off x="6315075" y="462507"/>
            <a:ext cx="599524" cy="37991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>
                <a:solidFill>
                  <a:srgbClr val="4AFF2F"/>
                </a:solidFill>
                <a:latin typeface="+mn-lt"/>
                <a:ea typeface="全真中黑體" charset="-120"/>
                <a:sym typeface="Times" charset="0"/>
              </a:rPr>
              <a:t>4000</a:t>
            </a:r>
          </a:p>
        </p:txBody>
      </p:sp>
      <p:sp>
        <p:nvSpPr>
          <p:cNvPr id="201" name="Shape 201"/>
          <p:cNvSpPr>
            <a:spLocks noChangeArrowheads="1"/>
          </p:cNvSpPr>
          <p:nvPr/>
        </p:nvSpPr>
        <p:spPr bwMode="auto">
          <a:xfrm>
            <a:off x="8121650" y="445044"/>
            <a:ext cx="601127" cy="37991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>
                <a:solidFill>
                  <a:srgbClr val="4AFF2F"/>
                </a:solidFill>
                <a:latin typeface="+mn-lt"/>
                <a:ea typeface="全真中黑體" charset="-120"/>
                <a:sym typeface="Times" charset="0"/>
              </a:rPr>
              <a:t>6000</a:t>
            </a:r>
          </a:p>
        </p:txBody>
      </p:sp>
      <p:sp>
        <p:nvSpPr>
          <p:cNvPr id="202" name="Shape 202"/>
          <p:cNvSpPr>
            <a:spLocks noChangeArrowheads="1"/>
          </p:cNvSpPr>
          <p:nvPr/>
        </p:nvSpPr>
        <p:spPr bwMode="auto">
          <a:xfrm>
            <a:off x="9285288" y="462507"/>
            <a:ext cx="575479" cy="37991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32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8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n"/>
              <a:defRPr kumimoji="1" sz="24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kumimoji="1" sz="2000">
                <a:solidFill>
                  <a:schemeClr val="tx1"/>
                </a:solidFill>
                <a:latin typeface="Garamon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zh-TW" sz="2000">
                <a:solidFill>
                  <a:srgbClr val="4AFF2F"/>
                </a:solidFill>
                <a:latin typeface="+mn-lt"/>
                <a:ea typeface="全真中黑體" charset="-120"/>
                <a:sym typeface="Times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70760709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4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49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499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53255" grpId="0"/>
      <p:bldP spid="53256" grpId="0"/>
      <p:bldP spid="168" grpId="0" animBg="1"/>
      <p:bldP spid="169" grpId="0" animBg="1"/>
      <p:bldP spid="53262" grpId="0"/>
      <p:bldP spid="53263" grpId="0"/>
      <p:bldP spid="53264" grpId="0"/>
      <p:bldP spid="173" grpId="0" animBg="1"/>
      <p:bldP spid="174" grpId="0" animBg="1"/>
      <p:bldP spid="175" grpId="0" animBg="1"/>
      <p:bldP spid="176" grpId="0" animBg="1"/>
      <p:bldP spid="178" grpId="0" animBg="1"/>
      <p:bldP spid="53270" grpId="0" animBg="1"/>
      <p:bldP spid="53271" grpId="0" animBg="1"/>
      <p:bldP spid="181" grpId="0" animBg="1" advAuto="0"/>
      <p:bldP spid="182" grpId="0" animBg="1" advAuto="0"/>
      <p:bldP spid="183" grpId="0" animBg="1" advAuto="0"/>
      <p:bldP spid="184" grpId="0" animBg="1" advAuto="0"/>
      <p:bldP spid="185" grpId="0" animBg="1" advAuto="0"/>
      <p:bldP spid="186" grpId="0" animBg="1" advAuto="0"/>
      <p:bldP spid="187" grpId="0" animBg="1" advAuto="0"/>
      <p:bldP spid="189" grpId="0" animBg="1" advAuto="0"/>
      <p:bldP spid="192" grpId="0" advAuto="0"/>
      <p:bldP spid="198" grpId="0" advAuto="0"/>
      <p:bldP spid="199" grpId="0" advAuto="0"/>
      <p:bldP spid="200" grpId="0" advAuto="0"/>
      <p:bldP spid="201" grpId="0" advAuto="0"/>
      <p:bldP spid="202" grpId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TW" altLang="en-US" sz="6000" dirty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機會與時間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906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新約聖經是用希臘文寫的，用了兩個不同的字講時間：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加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6:10 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所以我們有了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時機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，就當向眾人行善，尤其是向信仰之家的人。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弗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5:16 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要贖回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光陰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，因為日子邪惡。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這兩節的時機與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光陰的希臘文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是</a:t>
            </a:r>
            <a:r>
              <a:rPr lang="en-US" altLang="zh-TW" sz="3200" dirty="0" err="1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kairos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應翻成「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機會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」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聖經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中使用另一個希臘字</a:t>
            </a:r>
            <a:r>
              <a:rPr lang="en-US" altLang="zh-TW" sz="3200" dirty="0" err="1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chronos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，來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指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時間</a:t>
            </a:r>
            <a:endParaRPr lang="en-US" altLang="zh-TW" sz="3200" dirty="0">
              <a:solidFill>
                <a:srgbClr val="FFC000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啟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10:6 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大力天使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…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起誓說，不再耽延了。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原文是「不再有時間了」</a:t>
            </a:r>
            <a:r>
              <a:rPr lang="en-US" altLang="zh-TW" sz="3200" dirty="0" err="1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chronos</a:t>
            </a:r>
            <a:endParaRPr lang="zh-TW" altLang="en-US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093673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439" y="333376"/>
            <a:ext cx="10732958" cy="626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聖經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裡用不同的兩個希臘字說到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兩種</a:t>
            </a:r>
            <a:r>
              <a:rPr lang="en-US" altLang="zh-TW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時間或光陰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：一種是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時鐘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的光陰，一種是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的光陰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時鐘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的光陰是一個字，是以度數來算光陰。度數就是年、月、週、日、時、分、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秒。</a:t>
            </a:r>
            <a:endParaRPr lang="en-US" altLang="zh-TW" dirty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另外一個是以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來算，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不是平等的。有的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時間裡的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是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高價值的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，有的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是微利的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；人生就在於有多少的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，而當機會來臨時，你是否抓住了？預備好了？</a:t>
            </a:r>
            <a:endParaRPr lang="en-US" altLang="zh-TW" dirty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人的一生不在乎活了多少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的年、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月、日。而在乎抓住了幾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個高價值的</a:t>
            </a:r>
            <a:r>
              <a:rPr lang="en-US" altLang="zh-TW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機會</a:t>
            </a:r>
            <a:r>
              <a:rPr lang="en-US" altLang="zh-TW" dirty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，使人生有了價值，並且這價值是能存到永遠的。</a:t>
            </a:r>
            <a:endParaRPr lang="en-US" altLang="zh-TW" dirty="0" smtClean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全真中黑體" charset="-120"/>
                <a:ea typeface="全真中黑體" charset="-120"/>
                <a:cs typeface="全真中黑體" charset="-120"/>
              </a:rPr>
              <a:t>要有抓住機會的智慧，就需要敬畏耶和華，認識祂是神，有主宰的權柄，最終，祂說的算！</a:t>
            </a:r>
            <a:endParaRPr lang="en-US" altLang="zh-TW" dirty="0" smtClean="0">
              <a:solidFill>
                <a:schemeClr val="tx1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399683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189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600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兩個不同的時間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380" y="1628776"/>
            <a:ext cx="10409419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從出埃及到所羅門作王第四年初建聖殿的時候，一共有幾年？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保羅在行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傳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13:18~22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列出一個時間表，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加起來一共有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573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年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王上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6:1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以色列人出埃及地後</a:t>
            </a:r>
            <a:r>
              <a:rPr lang="en-US" altLang="zh-TW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480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年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，所羅門作以色列王第四年</a:t>
            </a:r>
            <a:r>
              <a:rPr lang="en-US" altLang="zh-TW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…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開工建造耶和華的殿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』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這兩個時間算法相差了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93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這個差誤發生在哪裡？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士師記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3:8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 以色列人又離棄神而被外邦欺壓，第一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次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被欺壓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8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年，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3:14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 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第二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次被壓迫有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18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年。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4:2~3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：第三次被壓迫有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20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年。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6:1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：第四次被壓迫有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7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年。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13:1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第五次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有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40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年。</a:t>
            </a:r>
            <a:endParaRPr lang="zh-HK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把這些失敗的年數加起來：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8+18+20+7+40 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= 93</a:t>
            </a:r>
            <a:r>
              <a:rPr lang="zh-HK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</a:t>
            </a:r>
            <a:endParaRPr lang="zh-TW" altLang="en-US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94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TW" altLang="en-US" sz="6000" dirty="0" smtClean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洪水</a:t>
            </a:r>
            <a:r>
              <a:rPr lang="zh-TW" altLang="en-US" sz="6000" dirty="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來臨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798820"/>
            <a:ext cx="10749197" cy="46543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人類第七代以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諾時候，人類已經墮落、敗壞了。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以諾從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神那裡得到啟示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，生了一個兒子，起名為「瑪土撒拉」，預言當瑪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土撒拉死的時候，就是洪水要來的那一年。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創</a:t>
            </a: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7:6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「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當洪水氾濫在地上的時候，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挪亞正六百歲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」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讓我們看一看創世記的家譜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，記載瑪土撒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拉是否在挪亞六百歲那一年去世。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2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518" y="284814"/>
            <a:ext cx="10747947" cy="6312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93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在列王記中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不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被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計算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在內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是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遺失的年數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甚麼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時候，以色列人失去自由，服事外邦，這段時間，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他們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在神面前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就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沒有年日可計。他們在神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以外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，去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事奉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別的人事物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的時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間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這些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日是遺失了的， 是神所不算數的。</a:t>
            </a:r>
            <a:endParaRPr lang="zh-HK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我們該算算，自從得救到如今，在神面前能算數的有幾天呢？在這些年之中，有多少日子是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糊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裡糊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塗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地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過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了呢？已過的日子要打多少折扣呢？</a:t>
            </a:r>
            <a:endParaRPr lang="zh-HK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10000"/>
              </a:lnSpc>
            </a:pP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隨著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自己意思，任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意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過的年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日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，就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遠離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了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神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，也離開了召會生活。這些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年日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是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墮落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的年日，都是被神看為不能算數的年日。讓我們自己問問看，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信主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已經有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多少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了，但是其中有多少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年是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白花了的呢？有多少年日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是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能讓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神算</a:t>
            </a:r>
            <a:r>
              <a:rPr lang="zh-TW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得數的呢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？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的年日要得主的數算，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就需要在目標和行動上與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主合拍</a:t>
            </a:r>
            <a:r>
              <a:rPr lang="zh-TW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r>
              <a:rPr lang="zh-HK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</a:t>
            </a:r>
            <a:endParaRPr lang="zh-TW" altLang="en-US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658409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TW" altLang="en-US" sz="6000">
                <a:solidFill>
                  <a:srgbClr val="FFC000"/>
                </a:solidFill>
                <a:latin typeface="+mn-lt"/>
                <a:ea typeface="全真中黑體" charset="-120"/>
                <a:cs typeface="全真中黑體" charset="-120"/>
              </a:rPr>
              <a:t>數算自己的日子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659256" cy="47420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詩篇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90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：神啊！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『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你使人歸回塵土，說，你們世人要歸回。在你看來，千年如剛過的昨日，又如夜間的一更。我們度盡的年歲，好像一聲歎息。我們一生</a:t>
            </a: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的年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日是七十歲，若是強壯可到八十歲；但其中所矜誇的，不過是勞苦愁煩，轉眼成空，我們便如飛而去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求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你指教我們怎樣數算自己的日子，好叫我們得著智慧的心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』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在世的年日是有限的，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我們需要在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這有限的年日中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來認識這位永遠的神，造了天地、你我的神，接受祂的生命，</a:t>
            </a:r>
            <a:r>
              <a:rPr lang="zh-TW" altLang="en-US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與祂同活，同行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，叫我們在世的年日都在神的眼中算得數。</a:t>
            </a:r>
            <a:endParaRPr lang="zh-TW" altLang="en-US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56445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28" y="419100"/>
            <a:ext cx="10913672" cy="61785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年輕弟兄姊妹，不要以為你的時間很多，不緊急，可以慢慢來。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主來的時間表，是祂訂的，不是根據你我的想法。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祂要建造召會，而建造需要材料：傳福音、生命長大（過聖潔、潔淨、喜樂的生活）、與聖徒配搭建造、長成一個新人。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需要立刻開始，並且每天有目標的來追求真理，讓主的話豐豐富富地住在我們心裡。讓我們心思的靈被那靈滲透、更新。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每天學習脫去舊人，穿上新人。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抓住機會，創造機會，來經歷基督，建造召會，討主的喜悅。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3993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28" y="260350"/>
            <a:ext cx="10777928" cy="6337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我們經常聽見：「得著青年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就是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得著他的一生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得著中年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就是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得著半生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得著老年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就是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得到餘生。」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但是不要失望，亞伯拉罕是在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75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歲答應神的呼召。摩西是到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80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歲，才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被神用的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不要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說餘生就是剩下來的零錢，不一定，是要看你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有沒有抓住機會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。你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抓住了機會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可以像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亞伯拉罕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一樣，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開始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人生的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一個新歷史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。也可以像摩西一樣，為神所重用。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我們不抓住機會，餘生就成了殘生。太可惜了！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求主祝福每一位，活出一個有永遠價值的人生。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8114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瑪土撒拉的年歲和洪水</a:t>
            </a:r>
            <a:endParaRPr kumimoji="1" lang="zh-TW" altLang="en-US" sz="6000" dirty="0">
              <a:solidFill>
                <a:srgbClr val="F9D239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538" y="1484026"/>
            <a:ext cx="10807908" cy="50414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創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5:25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瑪土撒拉活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到</a:t>
            </a:r>
            <a:r>
              <a:rPr lang="en-US" altLang="zh-TW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187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歲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，生了拉麥。</a:t>
            </a:r>
          </a:p>
          <a:p>
            <a:pPr>
              <a:lnSpc>
                <a:spcPct val="110000"/>
              </a:lnSpc>
            </a:pP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5:28~29 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拉麥活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到</a:t>
            </a:r>
            <a:r>
              <a:rPr lang="en-US" altLang="zh-TW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182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歲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，生了一個兒子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，給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他起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名叫挪亞。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187 + 182 = 369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瑪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土撒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拉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369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歲時，那一年，挪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亞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出生了。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5:27 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瑪土撒拉共活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了</a:t>
            </a:r>
            <a:r>
              <a:rPr lang="en-US" altLang="zh-TW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969 </a:t>
            </a: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歲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就死了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挪亞出生後，他又活了：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969</a:t>
            </a:r>
            <a:r>
              <a:rPr lang="mr-IN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–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369 = 600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年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這一年挪亞六百歲，聖經告訴我們，洪水就在這時來了。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endParaRPr lang="zh-TW" altLang="en-US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endParaRPr lang="zh-TW" altLang="en-US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endParaRPr kumimoji="1" lang="zh-TW" altLang="en-US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01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891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以諾和瑪</a:t>
            </a:r>
            <a:r>
              <a:rPr lang="zh-TW" altLang="en-US" sz="60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土撒拉</a:t>
            </a:r>
            <a:endParaRPr kumimoji="1"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9016"/>
            <a:ext cx="10674246" cy="50264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瑪土撒拉是人類中活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得最長久的一人，為什麼呢？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因為神希望人人都能悔改。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以諾得了這個預言的警惕，就開始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與神同行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 smtClean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不是神與他同行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。我們的人生方向是什麼？是否與神所要的一樣？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以諾越與神同行，屬地的成分就越少，屬天的成分就越多，就越與神接近，與天接近，終於神將他取去，他就不在世了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zh-TW" altLang="en-US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2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8937" y="381000"/>
            <a:ext cx="890415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6000" smtClean="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以色列人出埃及的時間</a:t>
            </a:r>
            <a:endParaRPr lang="zh-TW" altLang="en-US" sz="6000" dirty="0">
              <a:solidFill>
                <a:srgbClr val="FFC000"/>
              </a:solidFill>
              <a:latin typeface="全真中黑體" charset="-120"/>
              <a:ea typeface="全真中黑體" charset="-120"/>
              <a:cs typeface="全真中黑體" charset="-12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420" y="1773238"/>
            <a:ext cx="10616339" cy="4779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2:23-25  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以色列人因受奴役，就歎息哀號，他們的哀聲上達於神。神聽見他們的哀歎，就記念祂與亞伯拉罕、以撒、雅各所立的約。神看顧以色列人，也知道他們的苦情。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神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不立刻來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拯救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，祂有計劃，要等候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一個預備好的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器皿（摩西）。</a:t>
            </a:r>
            <a:endParaRPr lang="en-US" altLang="zh-TW" dirty="0" smtClean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另一面，神也容忍、等候迦南人的惡貫滿盈（創</a:t>
            </a:r>
            <a:r>
              <a:rPr lang="en-US" altLang="zh-TW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15:16</a:t>
            </a:r>
            <a:r>
              <a:rPr lang="zh-TW" altLang="en-US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）。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12:40  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以色列人住在埃及，共有四百三十年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 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12:41  </a:t>
            </a:r>
            <a:r>
              <a:rPr lang="zh-TW" altLang="en-US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正滿了四百三十年的那一天</a:t>
            </a:r>
            <a:r>
              <a:rPr lang="zh-TW" altLang="en-US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，耶和華的軍隊都從埃及地出來了</a:t>
            </a:r>
            <a:r>
              <a:rPr lang="zh-TW" altLang="en-US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0770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zh-TW" altLang="en-US" sz="6000">
                <a:solidFill>
                  <a:srgbClr val="FFC000"/>
                </a:solidFill>
                <a:latin typeface="全真中黑體" charset="-120"/>
                <a:ea typeface="全真中黑體" charset="-120"/>
                <a:cs typeface="全真中黑體" charset="-120"/>
              </a:rPr>
              <a:t>逾越節</a:t>
            </a:r>
          </a:p>
        </p:txBody>
      </p:sp>
      <p:sp>
        <p:nvSpPr>
          <p:cNvPr id="839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64302" y="1828800"/>
            <a:ext cx="9878517" cy="4452079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出</a:t>
            </a:r>
            <a:r>
              <a:rPr lang="en-US" altLang="zh-TW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12:2-3 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  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你們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要以本月為諸月之始，為一年的首月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。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（神更改了以色列人的日曆）</a:t>
            </a:r>
            <a:r>
              <a:rPr lang="zh-TW" altLang="en-US" sz="3200" dirty="0" smtClean="0">
                <a:solidFill>
                  <a:srgbClr val="FCB11C"/>
                </a:solidFill>
                <a:ea typeface="全真中黑體" charset="-120"/>
                <a:cs typeface="全真中黑體" charset="-120"/>
              </a:rPr>
              <a:t>本</a:t>
            </a:r>
            <a:r>
              <a:rPr lang="zh-TW" altLang="en-US" sz="3200" dirty="0">
                <a:solidFill>
                  <a:srgbClr val="FCB11C"/>
                </a:solidFill>
                <a:ea typeface="全真中黑體" charset="-120"/>
                <a:cs typeface="全真中黑體" charset="-120"/>
              </a:rPr>
              <a:t>月初十日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，各人要按著父家取羊羔，一家一隻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12:6  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要留到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本月十四日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，在黃昏的時候，以色列全會眾把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它</a:t>
            </a:r>
            <a:r>
              <a:rPr lang="zh-TW" altLang="en-US" sz="3200" dirty="0" smtClean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（單數）</a:t>
            </a:r>
            <a:r>
              <a:rPr lang="zh-TW" altLang="en-US" sz="3200" dirty="0" smtClean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宰</a:t>
            </a:r>
            <a:r>
              <a:rPr lang="zh-TW" altLang="en-US" sz="3200" dirty="0">
                <a:solidFill>
                  <a:srgbClr val="FFFF00"/>
                </a:solidFill>
                <a:ea typeface="全真中黑體" charset="-120"/>
                <a:cs typeface="全真中黑體" charset="-120"/>
              </a:rPr>
              <a:t>了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以色列人要</a:t>
            </a:r>
            <a:r>
              <a:rPr lang="zh-TW" altLang="en-US" sz="3200" dirty="0">
                <a:solidFill>
                  <a:srgbClr val="FFC000"/>
                </a:solidFill>
                <a:ea typeface="全真中黑體" charset="-120"/>
                <a:cs typeface="全真中黑體" charset="-120"/>
              </a:rPr>
              <a:t>查驗四天</a:t>
            </a:r>
            <a:r>
              <a:rPr lang="zh-TW" altLang="en-US" sz="3200" dirty="0">
                <a:solidFill>
                  <a:schemeClr val="tx1"/>
                </a:solidFill>
                <a:ea typeface="全真中黑體" charset="-120"/>
                <a:cs typeface="全真中黑體" charset="-120"/>
              </a:rPr>
              <a:t>，這羊羔是否沒有瑕疵。</a:t>
            </a:r>
            <a:endParaRPr lang="en-US" altLang="zh-TW" sz="3200" dirty="0">
              <a:solidFill>
                <a:schemeClr val="tx1"/>
              </a:solidFill>
              <a:ea typeface="全真中黑體" charset="-120"/>
              <a:cs typeface="全真中黑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95581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深度</Template>
  <TotalTime>26214</TotalTime>
  <Words>5474</Words>
  <Application>Microsoft Macintosh PowerPoint</Application>
  <PresentationFormat>寬螢幕</PresentationFormat>
  <Paragraphs>287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7" baseType="lpstr">
      <vt:lpstr>全真中黑體</vt:lpstr>
      <vt:lpstr>新細明體</vt:lpstr>
      <vt:lpstr>Baskerville</vt:lpstr>
      <vt:lpstr>Calibri</vt:lpstr>
      <vt:lpstr>Corbel</vt:lpstr>
      <vt:lpstr>Garamond</vt:lpstr>
      <vt:lpstr>Mangal</vt:lpstr>
      <vt:lpstr>SimHei</vt:lpstr>
      <vt:lpstr>Times</vt:lpstr>
      <vt:lpstr>Times New Roman</vt:lpstr>
      <vt:lpstr>Wingdings</vt:lpstr>
      <vt:lpstr>ヒラギノ角ゴ Pro W3</vt:lpstr>
      <vt:lpstr>Arial</vt:lpstr>
      <vt:lpstr>TF10001006</vt:lpstr>
      <vt:lpstr>有時間表的神 </vt:lpstr>
      <vt:lpstr>時間、時間表</vt:lpstr>
      <vt:lpstr>神是有時間表的</vt:lpstr>
      <vt:lpstr>神是有旨意的，有目標的</vt:lpstr>
      <vt:lpstr>洪水來臨</vt:lpstr>
      <vt:lpstr>瑪土撒拉的年歲和洪水</vt:lpstr>
      <vt:lpstr>以諾和瑪土撒拉</vt:lpstr>
      <vt:lpstr>以色列人出埃及的時間</vt:lpstr>
      <vt:lpstr>逾越節</vt:lpstr>
      <vt:lpstr>主耶穌被殺與復活的日子</vt:lpstr>
      <vt:lpstr>第一和第二聖殿</vt:lpstr>
      <vt:lpstr>PowerPoint 簡報</vt:lpstr>
      <vt:lpstr>PowerPoint 簡報</vt:lpstr>
      <vt:lpstr>PowerPoint 簡報</vt:lpstr>
      <vt:lpstr>神事先預言到古列王</vt:lpstr>
      <vt:lpstr>耶穌的出生</vt:lpstr>
      <vt:lpstr>耶穌被釘的時間表</vt:lpstr>
      <vt:lpstr>但以理書  9:23~27</vt:lpstr>
      <vt:lpstr>讓我們看看這個時間表</vt:lpstr>
      <vt:lpstr>兩種不同的「年」</vt:lpstr>
      <vt:lpstr>將年換算為日子</vt:lpstr>
      <vt:lpstr>將總日子換算為太陽年</vt:lpstr>
      <vt:lpstr>何時下令重建耶路撒冷城牆</vt:lpstr>
      <vt:lpstr>從下令重建到耶穌被釘</vt:lpstr>
      <vt:lpstr>以色列離棄神，被擄七十年歸回</vt:lpstr>
      <vt:lpstr>被擄七十年歸回</vt:lpstr>
      <vt:lpstr>如此精準的預言</vt:lpstr>
      <vt:lpstr>以色列復國 倒數開始</vt:lpstr>
      <vt:lpstr>為什麼以色列在1948年復國？</vt:lpstr>
      <vt:lpstr>神對北方與南方的審判</vt:lpstr>
      <vt:lpstr>猶大家被擄（遷徙）七十年</vt:lpstr>
      <vt:lpstr>利未記26章的七倍懲罰</vt:lpstr>
      <vt:lpstr>神對祂的子民審判的期限</vt:lpstr>
      <vt:lpstr>PowerPoint 簡報</vt:lpstr>
      <vt:lpstr>PowerPoint 簡報</vt:lpstr>
      <vt:lpstr>路加福音 21:29-33</vt:lpstr>
      <vt:lpstr>路加福音中的各樣的樹</vt:lpstr>
      <vt:lpstr>PowerPoint 簡報</vt:lpstr>
      <vt:lpstr>關於世界局勢的預言</vt:lpstr>
      <vt:lpstr>PowerPoint 簡報</vt:lpstr>
      <vt:lpstr>兩處重要的「那日」</vt:lpstr>
      <vt:lpstr>撒迦利亞書的那日</vt:lpstr>
      <vt:lpstr>為什麼神有時間表？</vt:lpstr>
      <vt:lpstr>不再有時間了</vt:lpstr>
      <vt:lpstr>神今日還在寬容</vt:lpstr>
      <vt:lpstr>PowerPoint 簡報</vt:lpstr>
      <vt:lpstr>機會與時間</vt:lpstr>
      <vt:lpstr>PowerPoint 簡報</vt:lpstr>
      <vt:lpstr>兩個不同的時間</vt:lpstr>
      <vt:lpstr>PowerPoint 簡報</vt:lpstr>
      <vt:lpstr>數算自己的日子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蒙召的族類 信心之父</dc:title>
  <dc:creator>sheng-tai David wang</dc:creator>
  <cp:lastModifiedBy>sheng-tai David wang</cp:lastModifiedBy>
  <cp:revision>657</cp:revision>
  <dcterms:created xsi:type="dcterms:W3CDTF">2017-03-08T04:13:29Z</dcterms:created>
  <dcterms:modified xsi:type="dcterms:W3CDTF">2018-06-23T14:39:47Z</dcterms:modified>
</cp:coreProperties>
</file>